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0"/>
  </p:notesMasterIdLst>
  <p:sldIdLst>
    <p:sldId id="451" r:id="rId2"/>
    <p:sldId id="256" r:id="rId3"/>
    <p:sldId id="415" r:id="rId4"/>
    <p:sldId id="357" r:id="rId5"/>
    <p:sldId id="398" r:id="rId6"/>
    <p:sldId id="400" r:id="rId7"/>
    <p:sldId id="454" r:id="rId8"/>
    <p:sldId id="403" r:id="rId9"/>
    <p:sldId id="405" r:id="rId10"/>
    <p:sldId id="360" r:id="rId11"/>
    <p:sldId id="355" r:id="rId12"/>
    <p:sldId id="356" r:id="rId13"/>
    <p:sldId id="406" r:id="rId14"/>
    <p:sldId id="363" r:id="rId15"/>
    <p:sldId id="436" r:id="rId16"/>
    <p:sldId id="364" r:id="rId17"/>
    <p:sldId id="444" r:id="rId18"/>
    <p:sldId id="365" r:id="rId19"/>
    <p:sldId id="366" r:id="rId20"/>
    <p:sldId id="367" r:id="rId21"/>
    <p:sldId id="368" r:id="rId22"/>
    <p:sldId id="447" r:id="rId23"/>
    <p:sldId id="449" r:id="rId24"/>
    <p:sldId id="371" r:id="rId25"/>
    <p:sldId id="407" r:id="rId26"/>
    <p:sldId id="408" r:id="rId27"/>
    <p:sldId id="409" r:id="rId28"/>
    <p:sldId id="410" r:id="rId29"/>
    <p:sldId id="411" r:id="rId30"/>
    <p:sldId id="412" r:id="rId31"/>
    <p:sldId id="453" r:id="rId32"/>
    <p:sldId id="362" r:id="rId33"/>
    <p:sldId id="382" r:id="rId34"/>
    <p:sldId id="435" r:id="rId35"/>
    <p:sldId id="379" r:id="rId36"/>
    <p:sldId id="381" r:id="rId37"/>
    <p:sldId id="380" r:id="rId38"/>
    <p:sldId id="377" r:id="rId39"/>
    <p:sldId id="378" r:id="rId40"/>
    <p:sldId id="374" r:id="rId41"/>
    <p:sldId id="383" r:id="rId42"/>
    <p:sldId id="455" r:id="rId43"/>
    <p:sldId id="438" r:id="rId44"/>
    <p:sldId id="440" r:id="rId45"/>
    <p:sldId id="446" r:id="rId46"/>
    <p:sldId id="418" r:id="rId47"/>
    <p:sldId id="420" r:id="rId48"/>
    <p:sldId id="428" r:id="rId49"/>
    <p:sldId id="429" r:id="rId50"/>
    <p:sldId id="425" r:id="rId51"/>
    <p:sldId id="433" r:id="rId52"/>
    <p:sldId id="427" r:id="rId53"/>
    <p:sldId id="424" r:id="rId54"/>
    <p:sldId id="450" r:id="rId55"/>
    <p:sldId id="434" r:id="rId56"/>
    <p:sldId id="414" r:id="rId57"/>
    <p:sldId id="401" r:id="rId58"/>
    <p:sldId id="361" r:id="rId5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66"/>
    <a:srgbClr val="FF9966"/>
    <a:srgbClr val="FFFF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79" autoAdjust="0"/>
  </p:normalViewPr>
  <p:slideViewPr>
    <p:cSldViewPr>
      <p:cViewPr varScale="1">
        <p:scale>
          <a:sx n="110" d="100"/>
          <a:sy n="110"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FC51BF10-7ABB-4822-A7C6-EEE04264B439}" type="datetimeFigureOut">
              <a:rPr lang="en-US"/>
              <a:pPr>
                <a:defRPr/>
              </a:pPr>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err="1" smtClean="0"/>
              <a:t>CaMSP</a:t>
            </a:r>
            <a:r>
              <a:rPr lang="en-US" noProof="0" dirty="0" smtClean="0"/>
              <a:t> Workshop</a:t>
            </a:r>
          </a:p>
          <a:p>
            <a:pPr lvl="0"/>
            <a:endParaRPr lang="en-US" noProof="0" dirty="0" smtClean="0"/>
          </a:p>
          <a:p>
            <a:pPr lvl="0"/>
            <a:r>
              <a:rPr lang="en-US" noProof="0" dirty="0" smtClean="0"/>
              <a:t>Notes to Instructor:</a:t>
            </a:r>
          </a:p>
          <a:p>
            <a:pPr lvl="0"/>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7AC6C241-400C-4F1D-A65C-0DE88D48A7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charset="0"/>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1E5AB5-19EB-468D-B73D-DC4A066947B2}"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C6C241-400C-4F1D-A65C-0DE88D48A7B7}"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C6C241-400C-4F1D-A65C-0DE88D48A7B7}" type="slidenum">
              <a:rPr lang="en-US" smtClean="0"/>
              <a:pPr>
                <a:defRPr/>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C6C241-400C-4F1D-A65C-0DE88D48A7B7}" type="slidenum">
              <a:rPr lang="en-US" smtClean="0"/>
              <a:pPr>
                <a:defRPr/>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7 steps work for 80% of word problems.   Unit bars help visualization.  Model drawing builds a bridge between word problems, equations, and solutions.  Model drawing emphasizes the relationships between values in the computation.</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DF2B-191E-47E1-B13E-9D32D35E1F9B}" type="slidenum">
              <a:rPr lang="en-US" smtClean="0"/>
              <a:pPr fontAlgn="base">
                <a:spcBef>
                  <a:spcPct val="0"/>
                </a:spcBef>
                <a:spcAft>
                  <a:spcPct val="0"/>
                </a:spcAft>
                <a:defRPr/>
              </a:pPr>
              <a:t>58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defRPr/>
              </a:pPr>
              <a:endParaRPr kumimoji="1" lang="en-US" sz="2400" b="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b="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rgbClr val="66FF66"/>
            </a:solidFill>
            <a:ln w="9525">
              <a:noFill/>
              <a:round/>
              <a:headEnd/>
              <a:tailEnd/>
            </a:ln>
            <a:effectLst/>
          </p:spPr>
          <p:txBody>
            <a:bodyPr wrap="none" anchor="ctr"/>
            <a:lstStyle/>
            <a:p>
              <a:pPr eaLnBrk="0" hangingPunct="0">
                <a:defRPr/>
              </a:pPr>
              <a:endParaRPr lang="en-US"/>
            </a:p>
          </p:txBody>
        </p:sp>
        <p:sp>
          <p:nvSpPr>
            <p:cNvPr id="9" name="AutoShape 7"/>
            <p:cNvSpPr>
              <a:spLocks noChangeArrowheads="1"/>
            </p:cNvSpPr>
            <p:nvPr/>
          </p:nvSpPr>
          <p:spPr bwMode="auto">
            <a:xfrm>
              <a:off x="5196" y="3080"/>
              <a:ext cx="164" cy="201"/>
            </a:xfrm>
            <a:prstGeom prst="flowChartDelay">
              <a:avLst/>
            </a:prstGeom>
            <a:solidFill>
              <a:srgbClr val="66FF66"/>
            </a:solidFill>
            <a:ln w="9525">
              <a:noFill/>
              <a:miter lim="800000"/>
              <a:headEnd/>
              <a:tailEnd/>
            </a:ln>
            <a:effectLst/>
          </p:spPr>
          <p:txBody>
            <a:bodyPr wrap="none" anchor="ctr"/>
            <a:lstStyle/>
            <a:p>
              <a:pPr eaLnBrk="0" hangingPunct="0">
                <a:defRPr/>
              </a:pPr>
              <a:endParaRPr lang="en-US"/>
            </a:p>
          </p:txBody>
        </p:sp>
      </p:grpSp>
      <p:sp>
        <p:nvSpPr>
          <p:cNvPr id="368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368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dirty="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B17C1CA1-2810-4452-B9BC-CA7D5BA94F6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B2F41FA-FB5F-460A-8CF7-5FE72BE33C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CCAA4EF-FFED-4457-8688-3D734A9B7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9884DE9-BAF1-412E-9B35-E2AA3CAED6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smtClean="0"/>
            </a:lvl1pPr>
          </a:lstStyle>
          <a:p>
            <a:pPr>
              <a:defRPr/>
            </a:pPr>
            <a:fld id="{4F3C5392-2D60-4AA3-BB2C-4D0E18A4B8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284C349-F7D1-4E66-9698-603A55A22E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7ED3802-C08B-4606-AFE8-68E80C930C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9186C3C-7B57-4419-903A-8D7E97BF70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194EC25-D00E-4DDF-8FD4-190051F2C9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DCFC225-9AA4-42E8-B922-C12516E12B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854B1BD-C0F4-4396-9179-4A4ADBCEFC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872C6E1-810D-47FA-A34B-981E032274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E321B3B-7D58-40FE-B97A-5D41C925AB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35844" name="Rectangle 4"/>
              <p:cNvSpPr>
                <a:spLocks noChangeArrowheads="1"/>
              </p:cNvSpPr>
              <p:nvPr userDrawn="1"/>
            </p:nvSpPr>
            <p:spPr bwMode="auto">
              <a:xfrm>
                <a:off x="0" y="0"/>
                <a:ext cx="480" cy="432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0" hangingPunct="0">
                  <a:defRPr/>
                </a:pPr>
                <a:endParaRPr lang="en-US"/>
              </a:p>
            </p:txBody>
          </p:sp>
          <p:sp>
            <p:nvSpPr>
              <p:cNvPr id="3584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gradFill rotWithShape="1">
                <a:gsLst>
                  <a:gs pos="0">
                    <a:schemeClr val="accent1">
                      <a:gamma/>
                      <a:shade val="46275"/>
                      <a:invGamma/>
                    </a:schemeClr>
                  </a:gs>
                  <a:gs pos="100000">
                    <a:schemeClr val="accent1"/>
                  </a:gs>
                </a:gsLst>
                <a:lin ang="0" scaled="1"/>
              </a:gradFill>
              <a:ln w="9525" cap="flat" cmpd="sng">
                <a:noFill/>
                <a:prstDash val="solid"/>
                <a:miter lim="800000"/>
                <a:headEnd type="none" w="med" len="med"/>
                <a:tailEnd type="none" w="med" len="med"/>
              </a:ln>
              <a:effectLst/>
            </p:spPr>
            <p:txBody>
              <a:bodyPr wrap="none"/>
              <a:lstStyle/>
              <a:p>
                <a:pPr eaLnBrk="0" hangingPunct="0">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35847" name="AutoShape 7"/>
              <p:cNvSpPr>
                <a:spLocks noChangeArrowheads="1"/>
              </p:cNvSpPr>
              <p:nvPr/>
            </p:nvSpPr>
            <p:spPr bwMode="auto">
              <a:xfrm>
                <a:off x="384" y="1248"/>
                <a:ext cx="4416" cy="200"/>
              </a:xfrm>
              <a:prstGeom prst="roundRect">
                <a:avLst>
                  <a:gd name="adj" fmla="val 0"/>
                </a:avLst>
              </a:prstGeom>
              <a:solidFill>
                <a:srgbClr val="66FF66"/>
              </a:solidFill>
              <a:ln w="9525">
                <a:noFill/>
                <a:round/>
                <a:headEnd/>
                <a:tailEnd/>
              </a:ln>
              <a:effectLst/>
            </p:spPr>
            <p:txBody>
              <a:bodyPr wrap="none" anchor="ctr"/>
              <a:lstStyle/>
              <a:p>
                <a:pPr eaLnBrk="0" hangingPunct="0">
                  <a:defRPr/>
                </a:pPr>
                <a:endParaRPr lang="en-US"/>
              </a:p>
            </p:txBody>
          </p:sp>
          <p:sp>
            <p:nvSpPr>
              <p:cNvPr id="35848" name="AutoShape 8"/>
              <p:cNvSpPr>
                <a:spLocks noChangeArrowheads="1"/>
              </p:cNvSpPr>
              <p:nvPr/>
            </p:nvSpPr>
            <p:spPr bwMode="auto">
              <a:xfrm flipH="1">
                <a:off x="144" y="1248"/>
                <a:ext cx="248" cy="201"/>
              </a:xfrm>
              <a:prstGeom prst="flowChartDelay">
                <a:avLst/>
              </a:prstGeom>
              <a:solidFill>
                <a:srgbClr val="66FF66"/>
              </a:solidFill>
              <a:ln w="9525">
                <a:noFill/>
                <a:miter lim="800000"/>
                <a:headEnd/>
                <a:tailEnd/>
              </a:ln>
              <a:effectLst/>
            </p:spPr>
            <p:txBody>
              <a:bodyPr wrap="none" anchor="ctr"/>
              <a:lstStyle/>
              <a:p>
                <a:pPr eaLnBrk="0" hangingPunct="0">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vl1pPr>
          </a:lstStyle>
          <a:p>
            <a:pPr>
              <a:defRPr/>
            </a:pPr>
            <a:endParaRPr lang="en-US"/>
          </a:p>
        </p:txBody>
      </p:sp>
      <p:sp>
        <p:nvSpPr>
          <p:cNvPr id="3585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vl1pPr>
          </a:lstStyle>
          <a:p>
            <a:pPr>
              <a:defRPr/>
            </a:pPr>
            <a:endParaRPr lang="en-US"/>
          </a:p>
        </p:txBody>
      </p:sp>
      <p:sp>
        <p:nvSpPr>
          <p:cNvPr id="3585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a:solidFill>
                  <a:schemeClr val="bg1"/>
                </a:solidFill>
              </a:defRPr>
            </a:lvl1pPr>
          </a:lstStyle>
          <a:p>
            <a:pPr>
              <a:defRPr/>
            </a:pPr>
            <a:fld id="{DF2EA1CD-FB9F-4B10-AC28-6CE3223D8C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 id="2147483684" r:id="rId12"/>
    <p:sldLayoutId id="2147483695" r:id="rId13"/>
  </p:sldLayoutIdLst>
  <p:hf sldNum="0" hdr="0" ftr="0" dt="0"/>
  <p:txStyles>
    <p:titleStyle>
      <a:lvl1pPr algn="l" rtl="0" eaLnBrk="0" fontAlgn="base" hangingPunct="0">
        <a:lnSpc>
          <a:spcPct val="90000"/>
        </a:lnSpc>
        <a:spcBef>
          <a:spcPct val="0"/>
        </a:spcBef>
        <a:spcAft>
          <a:spcPct val="0"/>
        </a:spcAft>
        <a:defRPr sz="4000" b="1">
          <a:solidFill>
            <a:schemeClr val="tx2"/>
          </a:solidFill>
          <a:latin typeface="+mj-lt"/>
          <a:ea typeface="+mj-ea"/>
          <a:cs typeface="+mj-cs"/>
        </a:defRPr>
      </a:lvl1pPr>
      <a:lvl2pPr algn="l" rtl="0" eaLnBrk="0" fontAlgn="base" hangingPunct="0">
        <a:lnSpc>
          <a:spcPct val="90000"/>
        </a:lnSpc>
        <a:spcBef>
          <a:spcPct val="0"/>
        </a:spcBef>
        <a:spcAft>
          <a:spcPct val="0"/>
        </a:spcAft>
        <a:defRPr sz="4000" b="1">
          <a:solidFill>
            <a:schemeClr val="tx2"/>
          </a:solidFill>
          <a:latin typeface="Calibri" pitchFamily="34" charset="0"/>
        </a:defRPr>
      </a:lvl2pPr>
      <a:lvl3pPr algn="l" rtl="0" eaLnBrk="0" fontAlgn="base" hangingPunct="0">
        <a:lnSpc>
          <a:spcPct val="90000"/>
        </a:lnSpc>
        <a:spcBef>
          <a:spcPct val="0"/>
        </a:spcBef>
        <a:spcAft>
          <a:spcPct val="0"/>
        </a:spcAft>
        <a:defRPr sz="4000" b="1">
          <a:solidFill>
            <a:schemeClr val="tx2"/>
          </a:solidFill>
          <a:latin typeface="Calibri" pitchFamily="34" charset="0"/>
        </a:defRPr>
      </a:lvl3pPr>
      <a:lvl4pPr algn="l" rtl="0" eaLnBrk="0" fontAlgn="base" hangingPunct="0">
        <a:lnSpc>
          <a:spcPct val="90000"/>
        </a:lnSpc>
        <a:spcBef>
          <a:spcPct val="0"/>
        </a:spcBef>
        <a:spcAft>
          <a:spcPct val="0"/>
        </a:spcAft>
        <a:defRPr sz="4000" b="1">
          <a:solidFill>
            <a:schemeClr val="tx2"/>
          </a:solidFill>
          <a:latin typeface="Calibri" pitchFamily="34" charset="0"/>
        </a:defRPr>
      </a:lvl4pPr>
      <a:lvl5pPr algn="l" rtl="0" eaLnBrk="0" fontAlgn="base" hangingPunct="0">
        <a:lnSpc>
          <a:spcPct val="90000"/>
        </a:lnSpc>
        <a:spcBef>
          <a:spcPct val="0"/>
        </a:spcBef>
        <a:spcAft>
          <a:spcPct val="0"/>
        </a:spcAft>
        <a:defRPr sz="4000" b="1">
          <a:solidFill>
            <a:schemeClr val="tx2"/>
          </a:solidFill>
          <a:latin typeface="Calibri" pitchFamily="34"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2.potsdam.edu/fiasch02/Webquest/Bridge.jpg"/>
          <p:cNvPicPr>
            <a:picLocks noChangeAspect="1" noChangeArrowheads="1"/>
          </p:cNvPicPr>
          <p:nvPr/>
        </p:nvPicPr>
        <p:blipFill>
          <a:blip r:embed="rId2" cstate="print"/>
          <a:srcRect/>
          <a:stretch>
            <a:fillRect/>
          </a:stretch>
        </p:blipFill>
        <p:spPr bwMode="auto">
          <a:xfrm>
            <a:off x="1219200" y="1905000"/>
            <a:ext cx="6477000" cy="4295775"/>
          </a:xfrm>
          <a:prstGeom prst="rect">
            <a:avLst/>
          </a:prstGeom>
          <a:noFill/>
        </p:spPr>
      </p:pic>
      <p:sp>
        <p:nvSpPr>
          <p:cNvPr id="3" name="TextBox 2"/>
          <p:cNvSpPr txBox="1"/>
          <p:nvPr/>
        </p:nvSpPr>
        <p:spPr>
          <a:xfrm>
            <a:off x="2667000" y="914400"/>
            <a:ext cx="3886200" cy="461665"/>
          </a:xfrm>
          <a:prstGeom prst="rect">
            <a:avLst/>
          </a:prstGeom>
          <a:noFill/>
        </p:spPr>
        <p:txBody>
          <a:bodyPr wrap="square" rtlCol="0">
            <a:spAutoFit/>
          </a:bodyPr>
          <a:lstStyle/>
          <a:p>
            <a:r>
              <a:rPr lang="en-US" sz="2400" dirty="0" smtClean="0"/>
              <a:t>Bridge to Algebra</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533400" y="762000"/>
            <a:ext cx="8154988" cy="5853910"/>
          </a:xfrm>
          <a:prstGeom prst="rect">
            <a:avLst/>
          </a:prstGeom>
          <a:noFill/>
          <a:ln w="9525">
            <a:noFill/>
            <a:miter lim="800000"/>
            <a:headEnd/>
            <a:tailEnd/>
          </a:ln>
        </p:spPr>
        <p:txBody>
          <a:bodyPr wrap="square">
            <a:spAutoFit/>
          </a:bodyPr>
          <a:lstStyle/>
          <a:p>
            <a:pPr algn="ctr">
              <a:spcBef>
                <a:spcPct val="50000"/>
              </a:spcBef>
            </a:pPr>
            <a:r>
              <a:rPr lang="en-US" sz="3200" b="1" dirty="0"/>
              <a:t>PROBLEM SOLVING</a:t>
            </a:r>
            <a:r>
              <a:rPr lang="en-US" sz="3200" b="1" dirty="0">
                <a:solidFill>
                  <a:schemeClr val="tx2"/>
                </a:solidFill>
              </a:rPr>
              <a:t> WITH MODEL DRAWING </a:t>
            </a:r>
            <a:br>
              <a:rPr lang="en-US" sz="3200" b="1" dirty="0">
                <a:solidFill>
                  <a:schemeClr val="tx2"/>
                </a:solidFill>
              </a:rPr>
            </a:br>
            <a:endParaRPr lang="en-US" sz="3200" b="1" dirty="0">
              <a:solidFill>
                <a:schemeClr val="tx2"/>
              </a:solidFill>
            </a:endParaRPr>
          </a:p>
          <a:p>
            <a:pPr>
              <a:spcBef>
                <a:spcPct val="50000"/>
              </a:spcBef>
            </a:pPr>
            <a:r>
              <a:rPr lang="en-US" sz="2400" dirty="0"/>
              <a:t>The model drawing approach takes students from the concrete to the abstract stage via an </a:t>
            </a:r>
            <a:r>
              <a:rPr lang="en-US" sz="2400" dirty="0" smtClean="0"/>
              <a:t>intermediate </a:t>
            </a:r>
            <a:r>
              <a:rPr lang="en-US" sz="2400" dirty="0"/>
              <a:t>pictorial stage. </a:t>
            </a:r>
          </a:p>
          <a:p>
            <a:pPr>
              <a:spcBef>
                <a:spcPct val="50000"/>
              </a:spcBef>
            </a:pPr>
            <a:r>
              <a:rPr lang="en-US" sz="2400" dirty="0"/>
              <a:t>Students create bars and break them down into “units.” The units create a bridge to the concept of an “unknown” quantity that must be found.</a:t>
            </a:r>
          </a:p>
          <a:p>
            <a:pPr>
              <a:lnSpc>
                <a:spcPct val="90000"/>
              </a:lnSpc>
              <a:spcBef>
                <a:spcPct val="50000"/>
              </a:spcBef>
            </a:pPr>
            <a:r>
              <a:rPr lang="en-US" sz="2400" dirty="0" smtClean="0"/>
              <a:t>In the Singapore </a:t>
            </a:r>
            <a:r>
              <a:rPr lang="en-US" sz="2400" dirty="0" smtClean="0"/>
              <a:t>approach, this </a:t>
            </a:r>
            <a:r>
              <a:rPr lang="en-US" sz="2400" dirty="0"/>
              <a:t>strategy </a:t>
            </a:r>
            <a:r>
              <a:rPr lang="en-US" sz="2400" dirty="0" smtClean="0"/>
              <a:t>is introduced in </a:t>
            </a:r>
            <a:r>
              <a:rPr lang="en-US" sz="2400" dirty="0"/>
              <a:t>the primary grades and </a:t>
            </a:r>
            <a:r>
              <a:rPr lang="en-US" sz="2400" dirty="0" smtClean="0"/>
              <a:t>the practice </a:t>
            </a:r>
            <a:r>
              <a:rPr lang="en-US" sz="2400" dirty="0" smtClean="0"/>
              <a:t>is </a:t>
            </a:r>
            <a:r>
              <a:rPr lang="en-US" sz="2400" dirty="0" smtClean="0"/>
              <a:t>continued through </a:t>
            </a:r>
            <a:r>
              <a:rPr lang="en-US" sz="2400" dirty="0"/>
              <a:t>the middle grades. </a:t>
            </a:r>
          </a:p>
          <a:p>
            <a:pPr>
              <a:lnSpc>
                <a:spcPct val="90000"/>
              </a:lnSpc>
              <a:spcBef>
                <a:spcPct val="50000"/>
              </a:spcBef>
            </a:pPr>
            <a:r>
              <a:rPr lang="en-US" sz="24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685800"/>
            <a:ext cx="8229600" cy="1096962"/>
          </a:xfrm>
        </p:spPr>
        <p:txBody>
          <a:bodyPr/>
          <a:lstStyle/>
          <a:p>
            <a:pPr algn="ctr" eaLnBrk="1" hangingPunct="1"/>
            <a:r>
              <a:rPr lang="en-US" sz="3600" dirty="0" smtClean="0"/>
              <a:t>The Pieces Fit Together</a:t>
            </a:r>
            <a:endParaRPr lang="en-US" sz="3600" dirty="0" smtClean="0"/>
          </a:p>
        </p:txBody>
      </p:sp>
      <p:pic>
        <p:nvPicPr>
          <p:cNvPr id="7172" name="Picture 2" descr="Three pieces of Singapore Math"/>
          <p:cNvPicPr>
            <a:picLocks noChangeAspect="1" noChangeArrowheads="1"/>
          </p:cNvPicPr>
          <p:nvPr/>
        </p:nvPicPr>
        <p:blipFill>
          <a:blip r:embed="rId2" cstate="print"/>
          <a:srcRect/>
          <a:stretch>
            <a:fillRect/>
          </a:stretch>
        </p:blipFill>
        <p:spPr bwMode="auto">
          <a:xfrm>
            <a:off x="2514600" y="2590800"/>
            <a:ext cx="396240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533400" y="914400"/>
            <a:ext cx="4953000" cy="6124754"/>
          </a:xfrm>
          <a:prstGeom prst="rect">
            <a:avLst/>
          </a:prstGeom>
          <a:noFill/>
          <a:ln w="9525">
            <a:noFill/>
            <a:miter lim="800000"/>
            <a:headEnd/>
            <a:tailEnd/>
          </a:ln>
        </p:spPr>
        <p:txBody>
          <a:bodyPr wrap="square">
            <a:spAutoFit/>
          </a:bodyPr>
          <a:lstStyle/>
          <a:p>
            <a:r>
              <a:rPr lang="en-US" sz="2800" dirty="0">
                <a:latin typeface="Perpetua" pitchFamily="18" charset="0"/>
              </a:rPr>
              <a:t>Number sense is the overall understanding of a number.  Mental math </a:t>
            </a:r>
            <a:r>
              <a:rPr lang="en-US" sz="2800" dirty="0" smtClean="0">
                <a:latin typeface="Perpetua" pitchFamily="18" charset="0"/>
              </a:rPr>
              <a:t>aids  in the development of number sense.</a:t>
            </a:r>
            <a:endParaRPr lang="en-US" sz="2800" dirty="0">
              <a:latin typeface="Perpetua" pitchFamily="18" charset="0"/>
            </a:endParaRPr>
          </a:p>
          <a:p>
            <a:endParaRPr lang="en-US" sz="2800" dirty="0">
              <a:latin typeface="Perpetua" pitchFamily="18" charset="0"/>
            </a:endParaRPr>
          </a:p>
          <a:p>
            <a:r>
              <a:rPr lang="en-US" sz="2800" dirty="0">
                <a:latin typeface="Perpetua" pitchFamily="18" charset="0"/>
              </a:rPr>
              <a:t>Place Value is a student’s understanding of a digit’s position in a number.</a:t>
            </a:r>
          </a:p>
          <a:p>
            <a:endParaRPr lang="en-US" sz="2800" dirty="0">
              <a:latin typeface="Perpetua" pitchFamily="18" charset="0"/>
            </a:endParaRPr>
          </a:p>
          <a:p>
            <a:r>
              <a:rPr lang="en-US" sz="2800" dirty="0">
                <a:latin typeface="Perpetua" pitchFamily="18" charset="0"/>
              </a:rPr>
              <a:t>Model Drawing is a seven-step visual method of turning a word problem into a diagram with unit bars that represent values.</a:t>
            </a:r>
          </a:p>
        </p:txBody>
      </p:sp>
      <p:pic>
        <p:nvPicPr>
          <p:cNvPr id="3" name="Picture 2" descr="Three pieces of Singapore Math"/>
          <p:cNvPicPr>
            <a:picLocks noChangeAspect="1" noChangeArrowheads="1"/>
          </p:cNvPicPr>
          <p:nvPr/>
        </p:nvPicPr>
        <p:blipFill>
          <a:blip r:embed="rId2" cstate="print"/>
          <a:srcRect l="36539" t="19098" b="36340"/>
          <a:stretch>
            <a:fillRect/>
          </a:stretch>
        </p:blipFill>
        <p:spPr bwMode="auto">
          <a:xfrm>
            <a:off x="6477000" y="1447800"/>
            <a:ext cx="2514600" cy="1600200"/>
          </a:xfrm>
          <a:prstGeom prst="rect">
            <a:avLst/>
          </a:prstGeom>
          <a:noFill/>
          <a:ln w="9525">
            <a:noFill/>
            <a:miter lim="800000"/>
            <a:headEnd/>
            <a:tailEnd/>
          </a:ln>
        </p:spPr>
      </p:pic>
      <p:pic>
        <p:nvPicPr>
          <p:cNvPr id="4" name="Picture 3" descr="Three pieces of Singapore Math"/>
          <p:cNvPicPr>
            <a:picLocks noChangeAspect="1" noChangeArrowheads="1"/>
          </p:cNvPicPr>
          <p:nvPr/>
        </p:nvPicPr>
        <p:blipFill>
          <a:blip r:embed="rId2" cstate="print"/>
          <a:srcRect l="11539" t="57294" r="32692"/>
          <a:stretch>
            <a:fillRect/>
          </a:stretch>
        </p:blipFill>
        <p:spPr bwMode="auto">
          <a:xfrm>
            <a:off x="5486400" y="2819400"/>
            <a:ext cx="2209800" cy="1533525"/>
          </a:xfrm>
          <a:prstGeom prst="rect">
            <a:avLst/>
          </a:prstGeom>
          <a:noFill/>
          <a:ln w="9525">
            <a:noFill/>
            <a:miter lim="800000"/>
            <a:headEnd/>
            <a:tailEnd/>
          </a:ln>
        </p:spPr>
      </p:pic>
      <p:pic>
        <p:nvPicPr>
          <p:cNvPr id="5" name="Picture 2" descr="Three pieces of Singapore Math"/>
          <p:cNvPicPr>
            <a:picLocks noChangeAspect="1" noChangeArrowheads="1"/>
          </p:cNvPicPr>
          <p:nvPr/>
        </p:nvPicPr>
        <p:blipFill>
          <a:blip r:embed="rId2" cstate="print"/>
          <a:srcRect l="3847" t="10609" r="53847" b="40584"/>
          <a:stretch>
            <a:fillRect/>
          </a:stretch>
        </p:blipFill>
        <p:spPr bwMode="auto">
          <a:xfrm>
            <a:off x="5181600" y="1143000"/>
            <a:ext cx="1676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838200" y="838817"/>
            <a:ext cx="7850188" cy="5853910"/>
          </a:xfrm>
          <a:prstGeom prst="rect">
            <a:avLst/>
          </a:prstGeom>
          <a:noFill/>
          <a:ln w="9525">
            <a:noFill/>
            <a:miter lim="800000"/>
            <a:headEnd/>
            <a:tailEnd/>
          </a:ln>
        </p:spPr>
        <p:txBody>
          <a:bodyPr wrap="square">
            <a:spAutoFit/>
          </a:bodyPr>
          <a:lstStyle/>
          <a:p>
            <a:pPr algn="ctr">
              <a:spcBef>
                <a:spcPct val="50000"/>
              </a:spcBef>
            </a:pPr>
            <a:r>
              <a:rPr lang="en-US" sz="3200" b="1" dirty="0"/>
              <a:t>PROBLEM SOLVING</a:t>
            </a:r>
            <a:r>
              <a:rPr lang="en-US" sz="3200" b="1" dirty="0">
                <a:solidFill>
                  <a:schemeClr val="tx2"/>
                </a:solidFill>
              </a:rPr>
              <a:t> WITH MODEL DRAWING </a:t>
            </a:r>
            <a:br>
              <a:rPr lang="en-US" sz="3200" b="1" dirty="0">
                <a:solidFill>
                  <a:schemeClr val="tx2"/>
                </a:solidFill>
              </a:rPr>
            </a:br>
            <a:endParaRPr lang="en-US" sz="3200" b="1" dirty="0">
              <a:solidFill>
                <a:schemeClr val="tx2"/>
              </a:solidFill>
            </a:endParaRPr>
          </a:p>
          <a:p>
            <a:pPr>
              <a:spcBef>
                <a:spcPct val="50000"/>
              </a:spcBef>
              <a:buFont typeface="Arial" pitchFamily="34" charset="0"/>
              <a:buChar char="•"/>
            </a:pPr>
            <a:r>
              <a:rPr lang="en-US" sz="2400" dirty="0"/>
              <a:t>The model drawing approach takes students from the concrete to the abstract stage via an </a:t>
            </a:r>
            <a:r>
              <a:rPr lang="en-US" sz="2400" dirty="0" smtClean="0"/>
              <a:t>intermediate </a:t>
            </a:r>
            <a:r>
              <a:rPr lang="en-US" sz="2400" dirty="0"/>
              <a:t>pictorial stage. </a:t>
            </a:r>
          </a:p>
          <a:p>
            <a:pPr>
              <a:spcBef>
                <a:spcPct val="50000"/>
              </a:spcBef>
              <a:buFont typeface="Arial" pitchFamily="34" charset="0"/>
              <a:buChar char="•"/>
            </a:pPr>
            <a:r>
              <a:rPr lang="en-US" sz="2400" dirty="0"/>
              <a:t>Students create bars and break them down into “units.” The units create a bridge to the concept of an “unknown” quantity that must be found</a:t>
            </a:r>
            <a:r>
              <a:rPr lang="en-US" sz="2400" dirty="0" smtClean="0"/>
              <a:t>. </a:t>
            </a:r>
            <a:endParaRPr lang="en-US" sz="2400" dirty="0"/>
          </a:p>
          <a:p>
            <a:pPr>
              <a:lnSpc>
                <a:spcPct val="90000"/>
              </a:lnSpc>
              <a:spcBef>
                <a:spcPct val="50000"/>
              </a:spcBef>
              <a:buFont typeface="Arial" pitchFamily="34" charset="0"/>
              <a:buChar char="•"/>
            </a:pPr>
            <a:r>
              <a:rPr lang="en-US" sz="2400" dirty="0" smtClean="0"/>
              <a:t>The </a:t>
            </a:r>
            <a:r>
              <a:rPr lang="en-US" sz="2400" dirty="0" smtClean="0"/>
              <a:t>language </a:t>
            </a:r>
            <a:r>
              <a:rPr lang="en-US" sz="2400" dirty="0" smtClean="0"/>
              <a:t>connection is emphasized as students finish the problem with a complete sentence giving their conclusion.</a:t>
            </a:r>
            <a:endParaRPr lang="en-US" sz="2400" dirty="0"/>
          </a:p>
          <a:p>
            <a:pPr>
              <a:lnSpc>
                <a:spcPct val="90000"/>
              </a:lnSpc>
              <a:spcBef>
                <a:spcPct val="50000"/>
              </a:spcBef>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838200"/>
          <a:ext cx="7848600" cy="5703272"/>
        </p:xfrm>
        <a:graphic>
          <a:graphicData uri="http://schemas.openxmlformats.org/drawingml/2006/table">
            <a:tbl>
              <a:tblPr/>
              <a:tblGrid>
                <a:gridCol w="7848600"/>
              </a:tblGrid>
              <a:tr h="366431">
                <a:tc>
                  <a:txBody>
                    <a:bodyPr/>
                    <a:lstStyle/>
                    <a:p>
                      <a:pPr algn="ctr"/>
                      <a:r>
                        <a:rPr lang="en-US" sz="2800" b="1" dirty="0"/>
                        <a:t>Seven Steps for Model Drawing</a:t>
                      </a:r>
                      <a:endParaRPr lang="en-US" sz="2800" dirty="0"/>
                    </a:p>
                  </a:txBody>
                  <a:tcPr marL="29777" marR="29777" marT="29777" marB="29777" anchor="ctr">
                    <a:lnL>
                      <a:noFill/>
                    </a:lnL>
                    <a:lnR>
                      <a:noFill/>
                    </a:lnR>
                    <a:lnT>
                      <a:noFill/>
                    </a:lnT>
                    <a:lnB>
                      <a:noFill/>
                    </a:lnB>
                    <a:solidFill>
                      <a:srgbClr val="CCE0F4"/>
                    </a:solidFill>
                  </a:tcPr>
                </a:tc>
              </a:tr>
              <a:tr h="5216998">
                <a:tc>
                  <a:txBody>
                    <a:bodyPr/>
                    <a:lstStyle/>
                    <a:p>
                      <a:pPr algn="l">
                        <a:buFont typeface="+mj-lt"/>
                        <a:buAutoNum type="arabicPeriod"/>
                      </a:pPr>
                      <a:r>
                        <a:rPr lang="en-US" sz="2800" dirty="0" smtClean="0">
                          <a:latin typeface="Arial" pitchFamily="34" charset="0"/>
                          <a:cs typeface="Arial" pitchFamily="34" charset="0"/>
                        </a:rPr>
                        <a:t>Read </a:t>
                      </a:r>
                      <a:r>
                        <a:rPr lang="en-US" sz="2800" dirty="0">
                          <a:latin typeface="Arial" pitchFamily="34" charset="0"/>
                          <a:cs typeface="Arial" pitchFamily="34" charset="0"/>
                        </a:rPr>
                        <a:t>the problem. </a:t>
                      </a:r>
                    </a:p>
                    <a:p>
                      <a:pPr algn="l">
                        <a:buFont typeface="+mj-lt"/>
                        <a:buAutoNum type="arabicPeriod"/>
                      </a:pPr>
                      <a:r>
                        <a:rPr lang="en-US" sz="2800" dirty="0">
                          <a:latin typeface="Arial" pitchFamily="34" charset="0"/>
                          <a:cs typeface="Arial" pitchFamily="34" charset="0"/>
                        </a:rPr>
                        <a:t>Identify the variables (the </a:t>
                      </a:r>
                      <a:r>
                        <a:rPr lang="en-US" sz="2800" i="1" dirty="0">
                          <a:latin typeface="Arial" pitchFamily="34" charset="0"/>
                          <a:cs typeface="Arial" pitchFamily="34" charset="0"/>
                        </a:rPr>
                        <a:t>who</a:t>
                      </a:r>
                      <a:r>
                        <a:rPr lang="en-US" sz="2800" dirty="0">
                          <a:latin typeface="Arial" pitchFamily="34" charset="0"/>
                          <a:cs typeface="Arial" pitchFamily="34" charset="0"/>
                        </a:rPr>
                        <a:t> and the </a:t>
                      </a:r>
                      <a:r>
                        <a:rPr lang="en-US" sz="2800" i="1" dirty="0">
                          <a:latin typeface="Arial" pitchFamily="34" charset="0"/>
                          <a:cs typeface="Arial" pitchFamily="34" charset="0"/>
                        </a:rPr>
                        <a:t>what</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pPr algn="l">
                        <a:buFont typeface="+mj-lt"/>
                        <a:buAutoNum type="arabicPeriod"/>
                      </a:pPr>
                      <a:r>
                        <a:rPr lang="en-US" sz="2800" dirty="0">
                          <a:latin typeface="Arial" pitchFamily="34" charset="0"/>
                          <a:cs typeface="Arial" pitchFamily="34" charset="0"/>
                        </a:rPr>
                        <a:t>Draw a unit bar or bars. </a:t>
                      </a:r>
                    </a:p>
                    <a:p>
                      <a:pPr algn="l">
                        <a:buFont typeface="+mj-lt"/>
                        <a:buAutoNum type="arabicPeriod"/>
                      </a:pPr>
                      <a:r>
                        <a:rPr lang="en-US" sz="2800" dirty="0">
                          <a:latin typeface="Arial" pitchFamily="34" charset="0"/>
                          <a:cs typeface="Arial" pitchFamily="34" charset="0"/>
                        </a:rPr>
                        <a:t>Chunk information by rereading the problem one sentence at a time, and adjust the unit bar or bars to match the information. </a:t>
                      </a:r>
                    </a:p>
                    <a:p>
                      <a:pPr algn="l">
                        <a:buFont typeface="+mj-lt"/>
                        <a:buAutoNum type="arabicPeriod"/>
                      </a:pPr>
                      <a:r>
                        <a:rPr lang="en-US" sz="2800" dirty="0">
                          <a:latin typeface="Arial" pitchFamily="34" charset="0"/>
                          <a:cs typeface="Arial" pitchFamily="34" charset="0"/>
                        </a:rPr>
                        <a:t>Decide on your question mark, and draw it in the appropriate place. </a:t>
                      </a:r>
                    </a:p>
                    <a:p>
                      <a:pPr algn="l">
                        <a:buFont typeface="+mj-lt"/>
                        <a:buAutoNum type="arabicPeriod"/>
                      </a:pPr>
                      <a:r>
                        <a:rPr lang="en-US" sz="2800" dirty="0">
                          <a:latin typeface="Arial" pitchFamily="34" charset="0"/>
                          <a:cs typeface="Arial" pitchFamily="34" charset="0"/>
                        </a:rPr>
                        <a:t>Work the computation. </a:t>
                      </a:r>
                    </a:p>
                    <a:p>
                      <a:pPr algn="l">
                        <a:buFont typeface="+mj-lt"/>
                        <a:buAutoNum type="arabicPeriod"/>
                      </a:pPr>
                      <a:r>
                        <a:rPr lang="en-US" sz="2800" dirty="0">
                          <a:latin typeface="Arial" pitchFamily="34" charset="0"/>
                          <a:cs typeface="Arial" pitchFamily="34" charset="0"/>
                        </a:rPr>
                        <a:t>Write a complete and grammatically correct sentence to answer your question mark. </a:t>
                      </a:r>
                    </a:p>
                  </a:txBody>
                  <a:tcPr marL="29777" marR="29777" marT="29777" marB="29777" anchor="ctr">
                    <a:lnL>
                      <a:noFill/>
                    </a:lnL>
                    <a:lnR>
                      <a:noFill/>
                    </a:lnR>
                    <a:lnT>
                      <a:noFill/>
                    </a:lnT>
                    <a:lnB>
                      <a:noFill/>
                    </a:lnB>
                    <a:solidFill>
                      <a:srgbClr val="E4F0FC"/>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8 step slight variation</a:t>
            </a:r>
            <a:endParaRPr lang="en-US" dirty="0"/>
          </a:p>
        </p:txBody>
      </p:sp>
      <p:sp>
        <p:nvSpPr>
          <p:cNvPr id="3" name="Content Placeholder 2"/>
          <p:cNvSpPr>
            <a:spLocks noGrp="1"/>
          </p:cNvSpPr>
          <p:nvPr>
            <p:ph idx="1"/>
          </p:nvPr>
        </p:nvSpPr>
        <p:spPr/>
        <p:txBody>
          <a:bodyPr/>
          <a:lstStyle/>
          <a:p>
            <a:r>
              <a:rPr lang="en-US" b="1" dirty="0" smtClean="0"/>
              <a:t>An 8 step procedure might have as step 2 after reading the problem, write out step 7 i.e. the complete sentence with a blank for the (yet uncalculated) answer. This helps to determine where the question mark is placed after the information is ‘chunked</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533400"/>
            <a:ext cx="7772400" cy="762000"/>
          </a:xfrm>
        </p:spPr>
        <p:txBody>
          <a:bodyPr/>
          <a:lstStyle/>
          <a:p>
            <a:pPr algn="ctr" eaLnBrk="1" hangingPunct="1"/>
            <a:r>
              <a:rPr lang="en-US" dirty="0" smtClean="0"/>
              <a:t>Step 1 - Read The Problem</a:t>
            </a:r>
          </a:p>
        </p:txBody>
      </p:sp>
      <p:sp>
        <p:nvSpPr>
          <p:cNvPr id="16387" name="TextBox 2"/>
          <p:cNvSpPr txBox="1">
            <a:spLocks noChangeArrowheads="1"/>
          </p:cNvSpPr>
          <p:nvPr/>
        </p:nvSpPr>
        <p:spPr bwMode="auto">
          <a:xfrm>
            <a:off x="838200" y="1371600"/>
            <a:ext cx="7620000" cy="830263"/>
          </a:xfrm>
          <a:prstGeom prst="rect">
            <a:avLst/>
          </a:prstGeom>
          <a:noFill/>
          <a:ln w="9525">
            <a:noFill/>
            <a:miter lim="800000"/>
            <a:headEnd/>
            <a:tailEnd/>
          </a:ln>
        </p:spPr>
        <p:txBody>
          <a:bodyPr>
            <a:spAutoFit/>
          </a:bodyPr>
          <a:lstStyle/>
          <a:p>
            <a:r>
              <a:rPr lang="en-US" sz="2400" b="1" i="1">
                <a:latin typeface="Perpetua" pitchFamily="18" charset="0"/>
              </a:rPr>
              <a:t>Mr. Hobart sells 6 pans of brownies every day. He makes $10 per pan. How much money does Mr. Hobart make in a day?</a:t>
            </a:r>
          </a:p>
        </p:txBody>
      </p:sp>
      <p:sp>
        <p:nvSpPr>
          <p:cNvPr id="16388" name="TextBox 3"/>
          <p:cNvSpPr txBox="1">
            <a:spLocks noChangeArrowheads="1"/>
          </p:cNvSpPr>
          <p:nvPr/>
        </p:nvSpPr>
        <p:spPr bwMode="auto">
          <a:xfrm>
            <a:off x="838200" y="2286000"/>
            <a:ext cx="7772400" cy="4678204"/>
          </a:xfrm>
          <a:prstGeom prst="rect">
            <a:avLst/>
          </a:prstGeom>
          <a:noFill/>
          <a:ln w="9525">
            <a:noFill/>
            <a:miter lim="800000"/>
            <a:headEnd/>
            <a:tailEnd/>
          </a:ln>
        </p:spPr>
        <p:txBody>
          <a:bodyPr>
            <a:spAutoFit/>
          </a:bodyPr>
          <a:lstStyle/>
          <a:p>
            <a:pPr>
              <a:buFont typeface="Arial" charset="0"/>
              <a:buChar char="•"/>
            </a:pPr>
            <a:r>
              <a:rPr lang="en-US" sz="2800" dirty="0">
                <a:latin typeface="Perpetua" pitchFamily="18" charset="0"/>
              </a:rPr>
              <a:t>We can write a problem on the board and ask the whole class to read it </a:t>
            </a:r>
            <a:r>
              <a:rPr lang="en-US" sz="2800" dirty="0" smtClean="0">
                <a:latin typeface="Perpetua" pitchFamily="18" charset="0"/>
              </a:rPr>
              <a:t>in chorus. </a:t>
            </a:r>
          </a:p>
          <a:p>
            <a:pPr>
              <a:buFont typeface="Arial" charset="0"/>
              <a:buChar char="•"/>
            </a:pPr>
            <a:endParaRPr lang="en-US" sz="2800" dirty="0" smtClean="0">
              <a:latin typeface="Perpetua" pitchFamily="18" charset="0"/>
            </a:endParaRPr>
          </a:p>
          <a:p>
            <a:pPr>
              <a:buFont typeface="Arial" charset="0"/>
              <a:buChar char="•"/>
            </a:pPr>
            <a:r>
              <a:rPr lang="en-US" sz="2800" dirty="0" smtClean="0">
                <a:latin typeface="Perpetua" pitchFamily="18" charset="0"/>
              </a:rPr>
              <a:t>We </a:t>
            </a:r>
            <a:r>
              <a:rPr lang="en-US" sz="2800" dirty="0">
                <a:latin typeface="Perpetua" pitchFamily="18" charset="0"/>
              </a:rPr>
              <a:t>can ask each student to copy a problem from the board and read it to himself or herself silently</a:t>
            </a:r>
            <a:r>
              <a:rPr lang="en-US" sz="2800" dirty="0" smtClean="0">
                <a:latin typeface="Perpetua" pitchFamily="18" charset="0"/>
              </a:rPr>
              <a:t>.</a:t>
            </a:r>
          </a:p>
          <a:p>
            <a:pPr>
              <a:buFont typeface="Arial" charset="0"/>
              <a:buChar char="•"/>
            </a:pPr>
            <a:endParaRPr lang="en-US" sz="2800" dirty="0" smtClean="0">
              <a:latin typeface="Perpetua" pitchFamily="18" charset="0"/>
            </a:endParaRPr>
          </a:p>
          <a:p>
            <a:pPr>
              <a:buFont typeface="Arial" pitchFamily="34" charset="0"/>
              <a:buChar char="•"/>
            </a:pPr>
            <a:r>
              <a:rPr lang="en-US" sz="2800" dirty="0" smtClean="0">
                <a:latin typeface="Perpetua" pitchFamily="18" charset="0"/>
              </a:rPr>
              <a:t>We </a:t>
            </a:r>
            <a:r>
              <a:rPr lang="en-US" sz="2800" dirty="0">
                <a:latin typeface="Perpetua" pitchFamily="18" charset="0"/>
              </a:rPr>
              <a:t>can ask each student to read the problem from his or her own paper in a low voice. </a:t>
            </a:r>
            <a:endParaRPr lang="en-US" sz="2800" dirty="0" smtClean="0">
              <a:latin typeface="Perpetua" pitchFamily="18" charset="0"/>
            </a:endParaRPr>
          </a:p>
          <a:p>
            <a:pPr>
              <a:buFont typeface="Arial" charset="0"/>
              <a:buChar char="•"/>
            </a:pPr>
            <a:endParaRPr lang="en-US" sz="2800" dirty="0">
              <a:latin typeface="Perpetua" pitchFamily="18" charset="0"/>
            </a:endParaRPr>
          </a:p>
          <a:p>
            <a:pPr>
              <a:buFont typeface="Arial" charset="0"/>
              <a:buChar char="•"/>
            </a:pPr>
            <a:r>
              <a:rPr lang="en-US" sz="2800" dirty="0" smtClean="0">
                <a:latin typeface="Perpetua" pitchFamily="18" charset="0"/>
              </a:rPr>
              <a:t>We </a:t>
            </a:r>
            <a:r>
              <a:rPr lang="en-US" sz="2800" dirty="0">
                <a:latin typeface="Perpetua" pitchFamily="18" charset="0"/>
              </a:rPr>
              <a:t>can read a problem to students.</a:t>
            </a:r>
          </a:p>
          <a:p>
            <a:endParaRPr lang="en-US" dirty="0">
              <a:latin typeface="Perpet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533400"/>
            <a:ext cx="7772400" cy="762000"/>
          </a:xfrm>
        </p:spPr>
        <p:txBody>
          <a:bodyPr/>
          <a:lstStyle/>
          <a:p>
            <a:pPr algn="ctr" eaLnBrk="1" hangingPunct="1"/>
            <a:r>
              <a:rPr lang="en-US" dirty="0" smtClean="0"/>
              <a:t>Step 1 - Read The Problem</a:t>
            </a:r>
          </a:p>
        </p:txBody>
      </p:sp>
      <p:sp>
        <p:nvSpPr>
          <p:cNvPr id="16387" name="TextBox 2"/>
          <p:cNvSpPr txBox="1">
            <a:spLocks noChangeArrowheads="1"/>
          </p:cNvSpPr>
          <p:nvPr/>
        </p:nvSpPr>
        <p:spPr bwMode="auto">
          <a:xfrm>
            <a:off x="914400" y="2590800"/>
            <a:ext cx="7620000" cy="1815882"/>
          </a:xfrm>
          <a:prstGeom prst="rect">
            <a:avLst/>
          </a:prstGeom>
          <a:noFill/>
          <a:ln w="9525">
            <a:noFill/>
            <a:miter lim="800000"/>
            <a:headEnd/>
            <a:tailEnd/>
          </a:ln>
        </p:spPr>
        <p:txBody>
          <a:bodyPr>
            <a:spAutoFit/>
          </a:bodyPr>
          <a:lstStyle/>
          <a:p>
            <a:r>
              <a:rPr lang="en-US" sz="2800" b="1" i="1" dirty="0">
                <a:latin typeface="Perpetua" pitchFamily="18" charset="0"/>
              </a:rPr>
              <a:t>Mr. Hobart sells 6 pans of brownies </a:t>
            </a:r>
            <a:r>
              <a:rPr lang="en-US" sz="2800" b="1" i="1" dirty="0" smtClean="0">
                <a:latin typeface="Perpetua" pitchFamily="18" charset="0"/>
              </a:rPr>
              <a:t>and 3 bags of chocolate cookies every day. </a:t>
            </a:r>
            <a:r>
              <a:rPr lang="en-US" sz="2800" b="1" i="1" dirty="0">
                <a:latin typeface="Perpetua" pitchFamily="18" charset="0"/>
              </a:rPr>
              <a:t>He makes $10 per </a:t>
            </a:r>
            <a:r>
              <a:rPr lang="en-US" sz="2800" b="1" i="1" dirty="0" smtClean="0">
                <a:latin typeface="Perpetua" pitchFamily="18" charset="0"/>
              </a:rPr>
              <a:t>pan of brownies and $7 for each bag of cookies. </a:t>
            </a:r>
            <a:r>
              <a:rPr lang="en-US" sz="2800" b="1" i="1" dirty="0">
                <a:latin typeface="Perpetua" pitchFamily="18" charset="0"/>
              </a:rPr>
              <a:t>How much money does Mr. Hobart make in a day?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Step 2 Identify the Variables</a:t>
            </a:r>
          </a:p>
        </p:txBody>
      </p:sp>
      <p:sp>
        <p:nvSpPr>
          <p:cNvPr id="17411" name="TextBox 2"/>
          <p:cNvSpPr txBox="1">
            <a:spLocks noChangeArrowheads="1"/>
          </p:cNvSpPr>
          <p:nvPr/>
        </p:nvSpPr>
        <p:spPr bwMode="auto">
          <a:xfrm>
            <a:off x="990600" y="2286000"/>
            <a:ext cx="6781800" cy="954107"/>
          </a:xfrm>
          <a:prstGeom prst="rect">
            <a:avLst/>
          </a:prstGeom>
          <a:noFill/>
          <a:ln w="9525">
            <a:noFill/>
            <a:miter lim="800000"/>
            <a:headEnd/>
            <a:tailEnd/>
          </a:ln>
        </p:spPr>
        <p:txBody>
          <a:bodyPr wrap="square">
            <a:spAutoFit/>
          </a:bodyPr>
          <a:lstStyle/>
          <a:p>
            <a:r>
              <a:rPr lang="en-US" sz="2800" i="1" dirty="0">
                <a:latin typeface="Perpetua" pitchFamily="18" charset="0"/>
              </a:rPr>
              <a:t>Who does or has what</a:t>
            </a:r>
            <a:r>
              <a:rPr lang="en-US" sz="2800" i="1" dirty="0" smtClean="0">
                <a:latin typeface="Perpetua" pitchFamily="18" charset="0"/>
              </a:rPr>
              <a:t>? How </a:t>
            </a:r>
            <a:r>
              <a:rPr lang="en-US" sz="2800" i="1" dirty="0">
                <a:latin typeface="Perpetua" pitchFamily="18" charset="0"/>
              </a:rPr>
              <a:t>does that relate to what the other person or people do or have? </a:t>
            </a:r>
          </a:p>
        </p:txBody>
      </p:sp>
      <p:sp>
        <p:nvSpPr>
          <p:cNvPr id="17412" name="Rectangle 3"/>
          <p:cNvSpPr>
            <a:spLocks noChangeArrowheads="1"/>
          </p:cNvSpPr>
          <p:nvPr/>
        </p:nvSpPr>
        <p:spPr bwMode="auto">
          <a:xfrm>
            <a:off x="914400" y="3429000"/>
            <a:ext cx="6477000" cy="1200329"/>
          </a:xfrm>
          <a:prstGeom prst="rect">
            <a:avLst/>
          </a:prstGeom>
          <a:noFill/>
          <a:ln w="9525">
            <a:noFill/>
            <a:miter lim="800000"/>
            <a:headEnd/>
            <a:tailEnd/>
          </a:ln>
        </p:spPr>
        <p:txBody>
          <a:bodyPr wrap="square">
            <a:spAutoFit/>
          </a:bodyPr>
          <a:lstStyle/>
          <a:p>
            <a:r>
              <a:rPr lang="en-US" sz="2400" b="1" i="1" dirty="0">
                <a:latin typeface="Perpetua" pitchFamily="18" charset="0"/>
              </a:rPr>
              <a:t>Mr. Hobart sells 6 pans of brownies </a:t>
            </a:r>
            <a:r>
              <a:rPr lang="en-US" sz="2400" b="1" i="1" dirty="0" smtClean="0">
                <a:latin typeface="Perpetua" pitchFamily="18" charset="0"/>
              </a:rPr>
              <a:t>and 3 bags of </a:t>
            </a:r>
            <a:r>
              <a:rPr lang="en-US" sz="2400" i="1" dirty="0" smtClean="0">
                <a:latin typeface="Perpetua" pitchFamily="18" charset="0"/>
              </a:rPr>
              <a:t>cookies every day . </a:t>
            </a:r>
            <a:r>
              <a:rPr lang="en-US" sz="2400" b="1" i="1" dirty="0">
                <a:latin typeface="Perpetua" pitchFamily="18" charset="0"/>
              </a:rPr>
              <a:t>He makes $10 per pan. How much money does Mr. Hobart make in a day?</a:t>
            </a:r>
          </a:p>
        </p:txBody>
      </p:sp>
      <p:sp>
        <p:nvSpPr>
          <p:cNvPr id="5" name="TextBox 4"/>
          <p:cNvSpPr txBox="1"/>
          <p:nvPr/>
        </p:nvSpPr>
        <p:spPr>
          <a:xfrm>
            <a:off x="1066800" y="5029200"/>
            <a:ext cx="6218997" cy="923330"/>
          </a:xfrm>
          <a:prstGeom prst="rect">
            <a:avLst/>
          </a:prstGeom>
          <a:noFill/>
        </p:spPr>
        <p:txBody>
          <a:bodyPr wrap="square" rtlCol="0">
            <a:spAutoFit/>
          </a:bodyPr>
          <a:lstStyle/>
          <a:p>
            <a:r>
              <a:rPr lang="en-US" dirty="0" err="1" smtClean="0"/>
              <a:t>Mr</a:t>
            </a:r>
            <a:r>
              <a:rPr lang="en-US" dirty="0" smtClean="0"/>
              <a:t> Hobart sells both brownies and cookies every day.</a:t>
            </a:r>
          </a:p>
          <a:p>
            <a:r>
              <a:rPr lang="en-US" dirty="0" smtClean="0"/>
              <a:t> </a:t>
            </a:r>
          </a:p>
          <a:p>
            <a:r>
              <a:rPr lang="en-US" dirty="0" smtClean="0"/>
              <a:t>How much money does he make each day?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Step 3 Drawing Unit Bars</a:t>
            </a:r>
          </a:p>
        </p:txBody>
      </p:sp>
      <p:sp>
        <p:nvSpPr>
          <p:cNvPr id="18435" name="TextBox 2"/>
          <p:cNvSpPr txBox="1">
            <a:spLocks noChangeArrowheads="1"/>
          </p:cNvSpPr>
          <p:nvPr/>
        </p:nvSpPr>
        <p:spPr bwMode="auto">
          <a:xfrm>
            <a:off x="914400" y="1905000"/>
            <a:ext cx="6172200" cy="1938338"/>
          </a:xfrm>
          <a:prstGeom prst="rect">
            <a:avLst/>
          </a:prstGeom>
          <a:noFill/>
          <a:ln w="9525">
            <a:noFill/>
            <a:miter lim="800000"/>
            <a:headEnd/>
            <a:tailEnd/>
          </a:ln>
        </p:spPr>
        <p:txBody>
          <a:bodyPr>
            <a:spAutoFit/>
          </a:bodyPr>
          <a:lstStyle/>
          <a:p>
            <a:r>
              <a:rPr lang="en-US" sz="2400" dirty="0">
                <a:latin typeface="Perpetua" pitchFamily="18" charset="0"/>
              </a:rPr>
              <a:t>Unit bars provide the visual</a:t>
            </a:r>
            <a:r>
              <a:rPr lang="en-US" sz="2400" dirty="0" smtClean="0">
                <a:latin typeface="Perpetua" pitchFamily="18" charset="0"/>
              </a:rPr>
              <a:t>. In </a:t>
            </a:r>
            <a:r>
              <a:rPr lang="en-US" sz="2400" dirty="0">
                <a:latin typeface="Perpetua" pitchFamily="18" charset="0"/>
              </a:rPr>
              <a:t>early </a:t>
            </a:r>
            <a:r>
              <a:rPr lang="en-US" sz="2400" dirty="0" smtClean="0">
                <a:latin typeface="Perpetua" pitchFamily="18" charset="0"/>
              </a:rPr>
              <a:t>grades, </a:t>
            </a:r>
            <a:r>
              <a:rPr lang="en-US" sz="2400" dirty="0">
                <a:latin typeface="Perpetua" pitchFamily="18" charset="0"/>
              </a:rPr>
              <a:t>students can draw individual </a:t>
            </a:r>
            <a:r>
              <a:rPr lang="en-US" sz="2400" dirty="0" smtClean="0">
                <a:latin typeface="Perpetua" pitchFamily="18" charset="0"/>
              </a:rPr>
              <a:t>units</a:t>
            </a:r>
            <a:r>
              <a:rPr lang="en-US" sz="2400" dirty="0">
                <a:latin typeface="Perpetua" pitchFamily="18" charset="0"/>
              </a:rPr>
              <a:t>, like fish, for unit </a:t>
            </a:r>
            <a:r>
              <a:rPr lang="en-US" sz="2400" dirty="0" smtClean="0">
                <a:latin typeface="Perpetua" pitchFamily="18" charset="0"/>
              </a:rPr>
              <a:t>bars . We </a:t>
            </a:r>
            <a:r>
              <a:rPr lang="en-US" sz="2400" dirty="0">
                <a:latin typeface="Perpetua" pitchFamily="18" charset="0"/>
              </a:rPr>
              <a:t>would like students to draw squares or rectangles of the same size for each unit bar.</a:t>
            </a:r>
          </a:p>
        </p:txBody>
      </p:sp>
      <p:sp>
        <p:nvSpPr>
          <p:cNvPr id="5" name="Rectangle 4"/>
          <p:cNvSpPr/>
          <p:nvPr/>
        </p:nvSpPr>
        <p:spPr>
          <a:xfrm>
            <a:off x="3657600" y="44958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9" name="TextBox 6"/>
          <p:cNvSpPr txBox="1">
            <a:spLocks noChangeArrowheads="1"/>
          </p:cNvSpPr>
          <p:nvPr/>
        </p:nvSpPr>
        <p:spPr bwMode="auto">
          <a:xfrm>
            <a:off x="457200" y="4572001"/>
            <a:ext cx="2743200" cy="646331"/>
          </a:xfrm>
          <a:prstGeom prst="rect">
            <a:avLst/>
          </a:prstGeom>
          <a:noFill/>
          <a:ln w="9525">
            <a:noFill/>
            <a:miter lim="800000"/>
            <a:headEnd/>
            <a:tailEnd/>
          </a:ln>
        </p:spPr>
        <p:txBody>
          <a:bodyPr wrap="square">
            <a:spAutoFit/>
          </a:bodyPr>
          <a:lstStyle/>
          <a:p>
            <a:r>
              <a:rPr lang="en-US" dirty="0" err="1" smtClean="0">
                <a:latin typeface="Arial" pitchFamily="34" charset="0"/>
                <a:cs typeface="Arial" pitchFamily="34" charset="0"/>
              </a:rPr>
              <a:t>Mr</a:t>
            </a:r>
            <a:r>
              <a:rPr lang="en-US" dirty="0" smtClean="0">
                <a:latin typeface="Arial" pitchFamily="34" charset="0"/>
                <a:cs typeface="Arial" pitchFamily="34" charset="0"/>
              </a:rPr>
              <a:t> Hobart’s  </a:t>
            </a:r>
            <a:r>
              <a:rPr lang="en-US" dirty="0">
                <a:latin typeface="Arial" pitchFamily="34" charset="0"/>
                <a:cs typeface="Arial" pitchFamily="34" charset="0"/>
              </a:rPr>
              <a:t>brownies</a:t>
            </a:r>
          </a:p>
          <a:p>
            <a:endParaRPr lang="en-US" dirty="0">
              <a:latin typeface="Perpetua" pitchFamily="18" charset="0"/>
            </a:endParaRPr>
          </a:p>
        </p:txBody>
      </p:sp>
      <p:sp>
        <p:nvSpPr>
          <p:cNvPr id="8" name="Rectangle 7"/>
          <p:cNvSpPr/>
          <p:nvPr/>
        </p:nvSpPr>
        <p:spPr>
          <a:xfrm>
            <a:off x="3657600" y="52578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33400" y="5334000"/>
            <a:ext cx="2420278" cy="369332"/>
          </a:xfrm>
          <a:prstGeom prst="rect">
            <a:avLst/>
          </a:prstGeom>
          <a:noFill/>
        </p:spPr>
        <p:txBody>
          <a:bodyPr wrap="none" rtlCol="0">
            <a:spAutoFit/>
          </a:bodyPr>
          <a:lstStyle/>
          <a:p>
            <a:r>
              <a:rPr lang="en-US" dirty="0" err="1" smtClean="0"/>
              <a:t>Mr</a:t>
            </a:r>
            <a:r>
              <a:rPr lang="en-US" dirty="0" smtClean="0"/>
              <a:t> Hobart’s Cookies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673600" y="2927350"/>
            <a:ext cx="4241800" cy="1822450"/>
          </a:xfrm>
        </p:spPr>
        <p:txBody>
          <a:bodyPr/>
          <a:lstStyle/>
          <a:p>
            <a:pPr marL="288925" indent="-288925" eaLnBrk="1" hangingPunct="1">
              <a:lnSpc>
                <a:spcPct val="90000"/>
              </a:lnSpc>
            </a:pPr>
            <a:r>
              <a:rPr lang="en-US" sz="2000" b="1" i="1" smtClean="0"/>
              <a:t>A Collaboration between:</a:t>
            </a:r>
          </a:p>
          <a:p>
            <a:pPr marL="288925" indent="-288925" eaLnBrk="1" hangingPunct="1">
              <a:lnSpc>
                <a:spcPct val="90000"/>
              </a:lnSpc>
              <a:buFont typeface="Wingdings" pitchFamily="2" charset="2"/>
              <a:buChar char="l"/>
            </a:pPr>
            <a:r>
              <a:rPr lang="en-US" sz="2000" b="1" i="1" smtClean="0"/>
              <a:t>Los Angeles USD</a:t>
            </a:r>
          </a:p>
          <a:p>
            <a:pPr marL="288925" indent="-288925" eaLnBrk="1" hangingPunct="1">
              <a:lnSpc>
                <a:spcPct val="90000"/>
              </a:lnSpc>
              <a:buFont typeface="Wingdings" pitchFamily="2" charset="2"/>
              <a:buChar char="l"/>
            </a:pPr>
            <a:r>
              <a:rPr lang="en-US" sz="2000" b="1" i="1" smtClean="0"/>
              <a:t>University of California, San Diego</a:t>
            </a:r>
          </a:p>
          <a:p>
            <a:pPr marL="288925" indent="-288925" eaLnBrk="1" hangingPunct="1">
              <a:lnSpc>
                <a:spcPct val="90000"/>
              </a:lnSpc>
              <a:buFont typeface="Wingdings" pitchFamily="2" charset="2"/>
              <a:buChar char="l"/>
            </a:pPr>
            <a:r>
              <a:rPr lang="en-US" sz="2000" b="1" i="1" smtClean="0"/>
              <a:t>San Diego State University</a:t>
            </a:r>
          </a:p>
          <a:p>
            <a:pPr marL="288925" indent="-288925" eaLnBrk="1" hangingPunct="1">
              <a:lnSpc>
                <a:spcPct val="90000"/>
              </a:lnSpc>
              <a:buFont typeface="Wingdings" pitchFamily="2" charset="2"/>
              <a:buChar char="l"/>
            </a:pPr>
            <a:r>
              <a:rPr lang="en-US" sz="2000" b="1" i="1" smtClean="0"/>
              <a:t>University of California, Irvine</a:t>
            </a:r>
          </a:p>
        </p:txBody>
      </p:sp>
      <p:sp>
        <p:nvSpPr>
          <p:cNvPr id="3075" name="AutoShape 2"/>
          <p:cNvSpPr>
            <a:spLocks noGrp="1" noChangeArrowheads="1"/>
          </p:cNvSpPr>
          <p:nvPr>
            <p:ph type="ctrTitle" sz="quarter"/>
          </p:nvPr>
        </p:nvSpPr>
        <p:spPr>
          <a:xfrm>
            <a:off x="381000" y="990600"/>
            <a:ext cx="8534400" cy="1905000"/>
          </a:xfrm>
        </p:spPr>
        <p:txBody>
          <a:bodyPr/>
          <a:lstStyle/>
          <a:p>
            <a:pPr eaLnBrk="1" hangingPunct="1"/>
            <a:r>
              <a:rPr lang="en-US" sz="3600" smtClean="0"/>
              <a:t>Preparing for Success in Algebra</a:t>
            </a:r>
            <a:r>
              <a:rPr lang="en-US" sz="3200" smtClean="0"/>
              <a:t/>
            </a:r>
            <a:br>
              <a:rPr lang="en-US" sz="3200" smtClean="0"/>
            </a:br>
            <a:r>
              <a:rPr lang="en-US" sz="3200" smtClean="0"/>
              <a:t> </a:t>
            </a:r>
            <a:r>
              <a:rPr lang="en-US" sz="2800" smtClean="0"/>
              <a:t>English Language Learners in Mathematics</a:t>
            </a:r>
          </a:p>
        </p:txBody>
      </p:sp>
      <p:pic>
        <p:nvPicPr>
          <p:cNvPr id="3076" name="Picture 4"/>
          <p:cNvPicPr>
            <a:picLocks noChangeAspect="1" noChangeArrowheads="1"/>
          </p:cNvPicPr>
          <p:nvPr/>
        </p:nvPicPr>
        <p:blipFill>
          <a:blip r:embed="rId3" cstate="print"/>
          <a:srcRect/>
          <a:stretch>
            <a:fillRect/>
          </a:stretch>
        </p:blipFill>
        <p:spPr bwMode="auto">
          <a:xfrm>
            <a:off x="4724400" y="5495925"/>
            <a:ext cx="1295400" cy="1130300"/>
          </a:xfrm>
          <a:prstGeom prst="rect">
            <a:avLst/>
          </a:prstGeom>
          <a:noFill/>
          <a:ln w="9525">
            <a:noFill/>
            <a:miter lim="800000"/>
            <a:headEnd/>
            <a:tailEnd/>
          </a:ln>
        </p:spPr>
      </p:pic>
      <p:pic>
        <p:nvPicPr>
          <p:cNvPr id="3077" name="Picture 14"/>
          <p:cNvPicPr>
            <a:picLocks noChangeAspect="1" noChangeArrowheads="1"/>
          </p:cNvPicPr>
          <p:nvPr/>
        </p:nvPicPr>
        <p:blipFill>
          <a:blip r:embed="rId4" cstate="print"/>
          <a:srcRect/>
          <a:stretch>
            <a:fillRect/>
          </a:stretch>
        </p:blipFill>
        <p:spPr bwMode="auto">
          <a:xfrm>
            <a:off x="6248400" y="5638800"/>
            <a:ext cx="1143000" cy="909638"/>
          </a:xfrm>
          <a:prstGeom prst="rect">
            <a:avLst/>
          </a:prstGeom>
          <a:noFill/>
          <a:ln w="9525">
            <a:noFill/>
            <a:miter lim="800000"/>
            <a:headEnd/>
            <a:tailEnd/>
          </a:ln>
        </p:spPr>
      </p:pic>
      <p:pic>
        <p:nvPicPr>
          <p:cNvPr id="3078" name="Picture 7" descr="logo_sandiegomathproject.png"/>
          <p:cNvPicPr>
            <a:picLocks noChangeAspect="1"/>
          </p:cNvPicPr>
          <p:nvPr/>
        </p:nvPicPr>
        <p:blipFill>
          <a:blip r:embed="rId5" cstate="print"/>
          <a:srcRect/>
          <a:stretch>
            <a:fillRect/>
          </a:stretch>
        </p:blipFill>
        <p:spPr bwMode="auto">
          <a:xfrm>
            <a:off x="3276600" y="5562600"/>
            <a:ext cx="1009650" cy="1042988"/>
          </a:xfrm>
          <a:prstGeom prst="rect">
            <a:avLst/>
          </a:prstGeom>
          <a:noFill/>
          <a:ln w="9525">
            <a:noFill/>
            <a:miter lim="800000"/>
            <a:headEnd/>
            <a:tailEnd/>
          </a:ln>
        </p:spPr>
      </p:pic>
      <p:pic>
        <p:nvPicPr>
          <p:cNvPr id="3079" name="Picture 10" descr="UCSD-Yellow.emf"/>
          <p:cNvPicPr>
            <a:picLocks noChangeAspect="1"/>
          </p:cNvPicPr>
          <p:nvPr/>
        </p:nvPicPr>
        <p:blipFill>
          <a:blip r:embed="rId6" cstate="print"/>
          <a:srcRect/>
          <a:stretch>
            <a:fillRect/>
          </a:stretch>
        </p:blipFill>
        <p:spPr bwMode="auto">
          <a:xfrm>
            <a:off x="1752600" y="5410200"/>
            <a:ext cx="1295400" cy="130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Step 4 Reread Each Sentence and Adjust Unit Bars</a:t>
            </a:r>
            <a:endParaRPr lang="en-US" dirty="0"/>
          </a:p>
        </p:txBody>
      </p:sp>
      <p:sp>
        <p:nvSpPr>
          <p:cNvPr id="3" name="TextBox 2"/>
          <p:cNvSpPr txBox="1">
            <a:spLocks noChangeArrowheads="1"/>
          </p:cNvSpPr>
          <p:nvPr/>
        </p:nvSpPr>
        <p:spPr bwMode="auto">
          <a:xfrm>
            <a:off x="914400" y="2362200"/>
            <a:ext cx="6324600" cy="830997"/>
          </a:xfrm>
          <a:prstGeom prst="rect">
            <a:avLst/>
          </a:prstGeom>
          <a:noFill/>
          <a:ln w="9525">
            <a:noFill/>
            <a:miter lim="800000"/>
            <a:headEnd/>
            <a:tailEnd/>
          </a:ln>
        </p:spPr>
        <p:txBody>
          <a:bodyPr>
            <a:spAutoFit/>
          </a:bodyPr>
          <a:lstStyle/>
          <a:p>
            <a:r>
              <a:rPr lang="en-US" sz="2400" dirty="0">
                <a:latin typeface="Perpetua" pitchFamily="18" charset="0"/>
              </a:rPr>
              <a:t>Chunk information to make it </a:t>
            </a:r>
            <a:r>
              <a:rPr lang="en-US" sz="2400" dirty="0" smtClean="0">
                <a:latin typeface="Perpetua" pitchFamily="18" charset="0"/>
              </a:rPr>
              <a:t>more manageable</a:t>
            </a:r>
            <a:endParaRPr lang="en-US" sz="2400" dirty="0">
              <a:latin typeface="Perpetua" pitchFamily="18" charset="0"/>
            </a:endParaRPr>
          </a:p>
        </p:txBody>
      </p:sp>
      <p:sp>
        <p:nvSpPr>
          <p:cNvPr id="4" name="TextBox 3"/>
          <p:cNvSpPr txBox="1">
            <a:spLocks noChangeArrowheads="1"/>
          </p:cNvSpPr>
          <p:nvPr/>
        </p:nvSpPr>
        <p:spPr bwMode="auto">
          <a:xfrm>
            <a:off x="914400" y="3352800"/>
            <a:ext cx="5334000" cy="830263"/>
          </a:xfrm>
          <a:prstGeom prst="rect">
            <a:avLst/>
          </a:prstGeom>
          <a:noFill/>
          <a:ln w="9525">
            <a:noFill/>
            <a:miter lim="800000"/>
            <a:headEnd/>
            <a:tailEnd/>
          </a:ln>
        </p:spPr>
        <p:txBody>
          <a:bodyPr>
            <a:spAutoFit/>
          </a:bodyPr>
          <a:lstStyle/>
          <a:p>
            <a:r>
              <a:rPr lang="en-US" sz="2400" dirty="0">
                <a:latin typeface="Perpetua" pitchFamily="18" charset="0"/>
              </a:rPr>
              <a:t>Adjust the unit bar or bars to match the information in the problem.</a:t>
            </a:r>
          </a:p>
        </p:txBody>
      </p:sp>
      <p:sp>
        <p:nvSpPr>
          <p:cNvPr id="5" name="TextBox 4"/>
          <p:cNvSpPr txBox="1">
            <a:spLocks noChangeArrowheads="1"/>
          </p:cNvSpPr>
          <p:nvPr/>
        </p:nvSpPr>
        <p:spPr bwMode="auto">
          <a:xfrm>
            <a:off x="914400" y="4343400"/>
            <a:ext cx="5638800" cy="830997"/>
          </a:xfrm>
          <a:prstGeom prst="rect">
            <a:avLst/>
          </a:prstGeom>
          <a:noFill/>
          <a:ln w="9525">
            <a:noFill/>
            <a:miter lim="800000"/>
            <a:headEnd/>
            <a:tailEnd/>
          </a:ln>
        </p:spPr>
        <p:txBody>
          <a:bodyPr wrap="square">
            <a:spAutoFit/>
          </a:bodyPr>
          <a:lstStyle/>
          <a:p>
            <a:r>
              <a:rPr lang="en-US" sz="2400" dirty="0">
                <a:latin typeface="Perpetua" pitchFamily="18" charset="0"/>
              </a:rPr>
              <a:t>This is where it is easy to make a mistake, work slowly.</a:t>
            </a:r>
          </a:p>
        </p:txBody>
      </p:sp>
      <p:sp>
        <p:nvSpPr>
          <p:cNvPr id="19462" name="Rectangle 5"/>
          <p:cNvSpPr>
            <a:spLocks noChangeArrowheads="1"/>
          </p:cNvSpPr>
          <p:nvPr/>
        </p:nvSpPr>
        <p:spPr bwMode="auto">
          <a:xfrm>
            <a:off x="914400" y="5410200"/>
            <a:ext cx="6248400" cy="1200150"/>
          </a:xfrm>
          <a:prstGeom prst="rect">
            <a:avLst/>
          </a:prstGeom>
          <a:noFill/>
          <a:ln w="9525">
            <a:noFill/>
            <a:miter lim="800000"/>
            <a:headEnd/>
            <a:tailEnd/>
          </a:ln>
        </p:spPr>
        <p:txBody>
          <a:bodyPr>
            <a:spAutoFit/>
          </a:bodyPr>
          <a:lstStyle/>
          <a:p>
            <a:r>
              <a:rPr lang="en-US" sz="2400" b="1" i="1" dirty="0">
                <a:latin typeface="Perpetua" pitchFamily="18" charset="0"/>
              </a:rPr>
              <a:t>Mr. Hobart sells 6 pans of brownies every day. He makes $10 per pan. How much money does Mr. Hobart make in a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1371600" y="914400"/>
            <a:ext cx="5257800" cy="646113"/>
          </a:xfrm>
          <a:prstGeom prst="rect">
            <a:avLst/>
          </a:prstGeom>
          <a:noFill/>
          <a:ln w="9525">
            <a:noFill/>
            <a:miter lim="800000"/>
            <a:headEnd/>
            <a:tailEnd/>
          </a:ln>
        </p:spPr>
        <p:txBody>
          <a:bodyPr>
            <a:spAutoFit/>
          </a:bodyPr>
          <a:lstStyle/>
          <a:p>
            <a:r>
              <a:rPr lang="en-US" dirty="0">
                <a:latin typeface="Perpetua" pitchFamily="18" charset="0"/>
              </a:rPr>
              <a:t>The first sentence tells us he sold 6 </a:t>
            </a:r>
            <a:r>
              <a:rPr lang="en-US" dirty="0" smtClean="0">
                <a:latin typeface="Perpetua" pitchFamily="18" charset="0"/>
              </a:rPr>
              <a:t>pans of brownies and 3 bags of cookies every </a:t>
            </a:r>
            <a:r>
              <a:rPr lang="en-US" dirty="0">
                <a:latin typeface="Perpetua" pitchFamily="18" charset="0"/>
              </a:rPr>
              <a:t>day.</a:t>
            </a:r>
          </a:p>
        </p:txBody>
      </p:sp>
      <p:sp>
        <p:nvSpPr>
          <p:cNvPr id="5" name="TextBox 4"/>
          <p:cNvSpPr txBox="1">
            <a:spLocks noChangeArrowheads="1"/>
          </p:cNvSpPr>
          <p:nvPr/>
        </p:nvSpPr>
        <p:spPr bwMode="auto">
          <a:xfrm>
            <a:off x="1219200" y="1676400"/>
            <a:ext cx="6858000" cy="646331"/>
          </a:xfrm>
          <a:prstGeom prst="rect">
            <a:avLst/>
          </a:prstGeom>
          <a:noFill/>
          <a:ln w="9525">
            <a:noFill/>
            <a:miter lim="800000"/>
            <a:headEnd/>
            <a:tailEnd/>
          </a:ln>
        </p:spPr>
        <p:txBody>
          <a:bodyPr wrap="square">
            <a:spAutoFit/>
          </a:bodyPr>
          <a:lstStyle/>
          <a:p>
            <a:r>
              <a:rPr lang="en-US" dirty="0" smtClean="0">
                <a:latin typeface="Perpetua" pitchFamily="18" charset="0"/>
              </a:rPr>
              <a:t>The next </a:t>
            </a:r>
            <a:r>
              <a:rPr lang="en-US" dirty="0">
                <a:latin typeface="Perpetua" pitchFamily="18" charset="0"/>
              </a:rPr>
              <a:t>sentence tells us he makes $10 per </a:t>
            </a:r>
            <a:r>
              <a:rPr lang="en-US" dirty="0" smtClean="0">
                <a:latin typeface="Perpetua" pitchFamily="18" charset="0"/>
              </a:rPr>
              <a:t>pan and $7 per bag of cookies.</a:t>
            </a:r>
            <a:endParaRPr lang="en-US" dirty="0">
              <a:latin typeface="Perpetua" pitchFamily="18" charset="0"/>
            </a:endParaRPr>
          </a:p>
        </p:txBody>
      </p:sp>
      <p:sp>
        <p:nvSpPr>
          <p:cNvPr id="7" name="TextBox 6"/>
          <p:cNvSpPr txBox="1">
            <a:spLocks noChangeArrowheads="1"/>
          </p:cNvSpPr>
          <p:nvPr/>
        </p:nvSpPr>
        <p:spPr bwMode="auto">
          <a:xfrm>
            <a:off x="1447800" y="4724400"/>
            <a:ext cx="6019800" cy="1569660"/>
          </a:xfrm>
          <a:prstGeom prst="rect">
            <a:avLst/>
          </a:prstGeom>
          <a:noFill/>
          <a:ln w="9525">
            <a:noFill/>
            <a:miter lim="800000"/>
            <a:headEnd/>
            <a:tailEnd/>
          </a:ln>
        </p:spPr>
        <p:txBody>
          <a:bodyPr wrap="square">
            <a:spAutoFit/>
          </a:bodyPr>
          <a:lstStyle/>
          <a:p>
            <a:r>
              <a:rPr lang="en-US" sz="2400" dirty="0">
                <a:latin typeface="Perpetua" pitchFamily="18" charset="0"/>
              </a:rPr>
              <a:t>You </a:t>
            </a:r>
            <a:r>
              <a:rPr lang="en-US" sz="2400" dirty="0" smtClean="0">
                <a:latin typeface="Perpetua" pitchFamily="18" charset="0"/>
              </a:rPr>
              <a:t>may want </a:t>
            </a:r>
            <a:r>
              <a:rPr lang="en-US" sz="2400" dirty="0">
                <a:latin typeface="Perpetua" pitchFamily="18" charset="0"/>
              </a:rPr>
              <a:t>to write appropriate quantities either right above or below the bars in grades 3 and up.  You can write inside the bars in lower grades.</a:t>
            </a:r>
          </a:p>
        </p:txBody>
      </p:sp>
      <p:sp>
        <p:nvSpPr>
          <p:cNvPr id="8" name="Rectangle 7"/>
          <p:cNvSpPr/>
          <p:nvPr/>
        </p:nvSpPr>
        <p:spPr bwMode="auto">
          <a:xfrm>
            <a:off x="3657600" y="2971800"/>
            <a:ext cx="2743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a:off x="41148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5720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50292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4864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9436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1295400" y="3048000"/>
            <a:ext cx="1447800" cy="369332"/>
          </a:xfrm>
          <a:prstGeom prst="rect">
            <a:avLst/>
          </a:prstGeom>
          <a:noFill/>
        </p:spPr>
        <p:txBody>
          <a:bodyPr wrap="square" rtlCol="0">
            <a:spAutoFit/>
          </a:bodyPr>
          <a:lstStyle/>
          <a:p>
            <a:r>
              <a:rPr lang="en-US" dirty="0" smtClean="0"/>
              <a:t>Brownies</a:t>
            </a:r>
            <a:endParaRPr lang="en-US" dirty="0"/>
          </a:p>
        </p:txBody>
      </p:sp>
      <p:sp>
        <p:nvSpPr>
          <p:cNvPr id="24" name="Rectangle 23"/>
          <p:cNvSpPr/>
          <p:nvPr/>
        </p:nvSpPr>
        <p:spPr bwMode="auto">
          <a:xfrm>
            <a:off x="3657600" y="3886200"/>
            <a:ext cx="2743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bwMode="auto">
          <a:xfrm>
            <a:off x="45720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4864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1295400" y="3886200"/>
            <a:ext cx="1082348" cy="369332"/>
          </a:xfrm>
          <a:prstGeom prst="rect">
            <a:avLst/>
          </a:prstGeom>
          <a:noFill/>
        </p:spPr>
        <p:txBody>
          <a:bodyPr wrap="none" rtlCol="0">
            <a:spAutoFit/>
          </a:bodyPr>
          <a:lstStyle/>
          <a:p>
            <a:r>
              <a:rPr lang="en-US" dirty="0" smtClean="0"/>
              <a:t>Cookies</a:t>
            </a:r>
            <a:endParaRPr lang="en-US" dirty="0"/>
          </a:p>
        </p:txBody>
      </p:sp>
      <p:sp>
        <p:nvSpPr>
          <p:cNvPr id="32" name="TextBox 31"/>
          <p:cNvSpPr txBox="1"/>
          <p:nvPr/>
        </p:nvSpPr>
        <p:spPr>
          <a:xfrm>
            <a:off x="7848600" y="2362200"/>
            <a:ext cx="184731" cy="369332"/>
          </a:xfrm>
          <a:prstGeom prst="rect">
            <a:avLst/>
          </a:prstGeom>
          <a:noFill/>
        </p:spPr>
        <p:txBody>
          <a:bodyPr wrap="none" rtlCol="0">
            <a:spAutoFit/>
          </a:bodyPr>
          <a:lstStyle/>
          <a:p>
            <a:endParaRPr lang="en-US" dirty="0"/>
          </a:p>
        </p:txBody>
      </p:sp>
      <p:sp>
        <p:nvSpPr>
          <p:cNvPr id="33" name="TextBox 32"/>
          <p:cNvSpPr txBox="1"/>
          <p:nvPr/>
        </p:nvSpPr>
        <p:spPr>
          <a:xfrm rot="10800000" flipV="1">
            <a:off x="3657600" y="2667000"/>
            <a:ext cx="533400" cy="307777"/>
          </a:xfrm>
          <a:prstGeom prst="rect">
            <a:avLst/>
          </a:prstGeom>
          <a:noFill/>
        </p:spPr>
        <p:txBody>
          <a:bodyPr wrap="square" rtlCol="0">
            <a:spAutoFit/>
          </a:bodyPr>
          <a:lstStyle/>
          <a:p>
            <a:r>
              <a:rPr lang="en-US" sz="1400" dirty="0" smtClean="0"/>
              <a:t>$10</a:t>
            </a:r>
            <a:endParaRPr lang="en-US" sz="1400" dirty="0"/>
          </a:p>
        </p:txBody>
      </p:sp>
      <p:sp>
        <p:nvSpPr>
          <p:cNvPr id="40" name="TextBox 39"/>
          <p:cNvSpPr txBox="1"/>
          <p:nvPr/>
        </p:nvSpPr>
        <p:spPr>
          <a:xfrm>
            <a:off x="3886200" y="3581400"/>
            <a:ext cx="533400" cy="307777"/>
          </a:xfrm>
          <a:prstGeom prst="rect">
            <a:avLst/>
          </a:prstGeom>
          <a:noFill/>
        </p:spPr>
        <p:txBody>
          <a:bodyPr wrap="square" rtlCol="0">
            <a:spAutoFit/>
          </a:bodyPr>
          <a:lstStyle/>
          <a:p>
            <a:r>
              <a:rPr lang="en-US" sz="1400" dirty="0" smtClean="0"/>
              <a:t>$7</a:t>
            </a:r>
            <a:endParaRPr lang="en-US" sz="1400" dirty="0"/>
          </a:p>
        </p:txBody>
      </p:sp>
      <p:sp>
        <p:nvSpPr>
          <p:cNvPr id="45" name="Rectangle 44"/>
          <p:cNvSpPr/>
          <p:nvPr/>
        </p:nvSpPr>
        <p:spPr>
          <a:xfrm>
            <a:off x="4114800" y="2667001"/>
            <a:ext cx="533400" cy="307777"/>
          </a:xfrm>
          <a:prstGeom prst="rect">
            <a:avLst/>
          </a:prstGeom>
        </p:spPr>
        <p:txBody>
          <a:bodyPr wrap="square">
            <a:spAutoFit/>
          </a:bodyPr>
          <a:lstStyle/>
          <a:p>
            <a:r>
              <a:rPr lang="en-US" sz="1400" dirty="0" smtClean="0"/>
              <a:t>$10</a:t>
            </a:r>
            <a:endParaRPr lang="en-US" sz="1400" dirty="0"/>
          </a:p>
        </p:txBody>
      </p:sp>
      <p:sp>
        <p:nvSpPr>
          <p:cNvPr id="46" name="Rectangle 45"/>
          <p:cNvSpPr/>
          <p:nvPr/>
        </p:nvSpPr>
        <p:spPr>
          <a:xfrm>
            <a:off x="4572000" y="2667000"/>
            <a:ext cx="533400" cy="307777"/>
          </a:xfrm>
          <a:prstGeom prst="rect">
            <a:avLst/>
          </a:prstGeom>
        </p:spPr>
        <p:txBody>
          <a:bodyPr wrap="square">
            <a:spAutoFit/>
          </a:bodyPr>
          <a:lstStyle/>
          <a:p>
            <a:r>
              <a:rPr lang="en-US" sz="1400" dirty="0" smtClean="0"/>
              <a:t>$10</a:t>
            </a:r>
            <a:endParaRPr lang="en-US" sz="1400" dirty="0"/>
          </a:p>
        </p:txBody>
      </p:sp>
      <p:sp>
        <p:nvSpPr>
          <p:cNvPr id="47" name="Rectangle 46"/>
          <p:cNvSpPr/>
          <p:nvPr/>
        </p:nvSpPr>
        <p:spPr>
          <a:xfrm>
            <a:off x="5410200" y="2667000"/>
            <a:ext cx="609600" cy="307777"/>
          </a:xfrm>
          <a:prstGeom prst="rect">
            <a:avLst/>
          </a:prstGeom>
        </p:spPr>
        <p:txBody>
          <a:bodyPr wrap="square">
            <a:spAutoFit/>
          </a:bodyPr>
          <a:lstStyle/>
          <a:p>
            <a:r>
              <a:rPr lang="en-US" sz="1400" dirty="0" smtClean="0"/>
              <a:t>$10</a:t>
            </a:r>
            <a:endParaRPr lang="en-US" sz="1400" dirty="0"/>
          </a:p>
        </p:txBody>
      </p:sp>
      <p:sp>
        <p:nvSpPr>
          <p:cNvPr id="48" name="Rectangle 47"/>
          <p:cNvSpPr/>
          <p:nvPr/>
        </p:nvSpPr>
        <p:spPr>
          <a:xfrm>
            <a:off x="4953000" y="2667000"/>
            <a:ext cx="482824" cy="307777"/>
          </a:xfrm>
          <a:prstGeom prst="rect">
            <a:avLst/>
          </a:prstGeom>
        </p:spPr>
        <p:txBody>
          <a:bodyPr wrap="none">
            <a:spAutoFit/>
          </a:bodyPr>
          <a:lstStyle/>
          <a:p>
            <a:r>
              <a:rPr lang="en-US" sz="1400" dirty="0" smtClean="0"/>
              <a:t>$10</a:t>
            </a:r>
            <a:endParaRPr lang="en-US" sz="1400" dirty="0"/>
          </a:p>
        </p:txBody>
      </p:sp>
      <p:sp>
        <p:nvSpPr>
          <p:cNvPr id="53" name="Rectangle 52"/>
          <p:cNvSpPr/>
          <p:nvPr/>
        </p:nvSpPr>
        <p:spPr>
          <a:xfrm>
            <a:off x="5943600" y="2667000"/>
            <a:ext cx="482824" cy="307777"/>
          </a:xfrm>
          <a:prstGeom prst="rect">
            <a:avLst/>
          </a:prstGeom>
        </p:spPr>
        <p:txBody>
          <a:bodyPr wrap="none">
            <a:spAutoFit/>
          </a:bodyPr>
          <a:lstStyle/>
          <a:p>
            <a:pPr lvl="0"/>
            <a:r>
              <a:rPr lang="en-US" sz="1400" dirty="0" smtClean="0">
                <a:solidFill>
                  <a:prstClr val="black"/>
                </a:solidFill>
              </a:rPr>
              <a:t>$10</a:t>
            </a:r>
            <a:endParaRPr lang="en-US" sz="1400" dirty="0">
              <a:solidFill>
                <a:prstClr val="black"/>
              </a:solidFill>
            </a:endParaRPr>
          </a:p>
        </p:txBody>
      </p:sp>
      <p:sp>
        <p:nvSpPr>
          <p:cNvPr id="56" name="TextBox 55"/>
          <p:cNvSpPr txBox="1"/>
          <p:nvPr/>
        </p:nvSpPr>
        <p:spPr>
          <a:xfrm>
            <a:off x="4800600" y="3581400"/>
            <a:ext cx="383438" cy="307777"/>
          </a:xfrm>
          <a:prstGeom prst="rect">
            <a:avLst/>
          </a:prstGeom>
          <a:noFill/>
        </p:spPr>
        <p:txBody>
          <a:bodyPr wrap="none" rtlCol="0">
            <a:spAutoFit/>
          </a:bodyPr>
          <a:lstStyle/>
          <a:p>
            <a:r>
              <a:rPr lang="en-US" sz="1400" dirty="0" smtClean="0"/>
              <a:t>$7</a:t>
            </a:r>
            <a:endParaRPr lang="en-US" sz="1400" dirty="0"/>
          </a:p>
        </p:txBody>
      </p:sp>
      <p:sp>
        <p:nvSpPr>
          <p:cNvPr id="57" name="TextBox 56"/>
          <p:cNvSpPr txBox="1"/>
          <p:nvPr/>
        </p:nvSpPr>
        <p:spPr>
          <a:xfrm>
            <a:off x="5715000" y="3581400"/>
            <a:ext cx="383438" cy="307777"/>
          </a:xfrm>
          <a:prstGeom prst="rect">
            <a:avLst/>
          </a:prstGeom>
          <a:noFill/>
        </p:spPr>
        <p:txBody>
          <a:bodyPr wrap="none" rtlCol="0">
            <a:spAutoFit/>
          </a:bodyPr>
          <a:lstStyle/>
          <a:p>
            <a:r>
              <a:rPr lang="en-US" sz="1400" dirty="0" smtClean="0"/>
              <a:t>$7</a:t>
            </a:r>
            <a:endParaRPr lang="en-US" sz="1400" dirty="0"/>
          </a:p>
        </p:txBody>
      </p:sp>
      <p:sp>
        <p:nvSpPr>
          <p:cNvPr id="58" name="TextBox 57"/>
          <p:cNvSpPr txBox="1"/>
          <p:nvPr/>
        </p:nvSpPr>
        <p:spPr>
          <a:xfrm>
            <a:off x="3276600" y="381000"/>
            <a:ext cx="3352800" cy="461665"/>
          </a:xfrm>
          <a:prstGeom prst="rect">
            <a:avLst/>
          </a:prstGeom>
          <a:noFill/>
        </p:spPr>
        <p:txBody>
          <a:bodyPr wrap="square" rtlCol="0">
            <a:spAutoFit/>
          </a:bodyPr>
          <a:lstStyle/>
          <a:p>
            <a:r>
              <a:rPr lang="en-US" sz="2400" dirty="0" smtClean="0"/>
              <a:t>Step 4 Continued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1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ox(in)">
                                      <p:cBhvr>
                                        <p:cTn id="19" dur="1000"/>
                                        <p:tgtEl>
                                          <p:spTgt spid="3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ox(in)">
                                      <p:cBhvr>
                                        <p:cTn id="22" dur="1000"/>
                                        <p:tgtEl>
                                          <p:spTgt spid="4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ox(in)">
                                      <p:cBhvr>
                                        <p:cTn id="25" dur="1000"/>
                                        <p:tgtEl>
                                          <p:spTgt spid="4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ox(in)">
                                      <p:cBhvr>
                                        <p:cTn id="28" dur="1000"/>
                                        <p:tgtEl>
                                          <p:spTgt spid="4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ox(in)">
                                      <p:cBhvr>
                                        <p:cTn id="31" dur="1000"/>
                                        <p:tgtEl>
                                          <p:spTgt spid="4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ox(in)">
                                      <p:cBhvr>
                                        <p:cTn id="34" dur="10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ox(in)">
                                      <p:cBhvr>
                                        <p:cTn id="39" dur="1000"/>
                                        <p:tgtEl>
                                          <p:spTgt spid="4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1000"/>
                                        <p:tgtEl>
                                          <p:spTgt spid="5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ox(in)">
                                      <p:cBhvr>
                                        <p:cTn id="45" dur="10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box(in)">
                                      <p:cBhvr>
                                        <p:cTn id="5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5" grpId="0"/>
      <p:bldP spid="33" grpId="0"/>
      <p:bldP spid="40" grpId="0"/>
      <p:bldP spid="45" grpId="0"/>
      <p:bldP spid="46" grpId="0"/>
      <p:bldP spid="47" grpId="0"/>
      <p:bldP spid="48" grpId="0"/>
      <p:bldP spid="53"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657600" y="2971800"/>
            <a:ext cx="2743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a:off x="41148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5720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50292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4864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9436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685800" y="3048000"/>
            <a:ext cx="2819400" cy="369332"/>
          </a:xfrm>
          <a:prstGeom prst="rect">
            <a:avLst/>
          </a:prstGeom>
          <a:noFill/>
        </p:spPr>
        <p:txBody>
          <a:bodyPr wrap="square" rtlCol="0">
            <a:spAutoFit/>
          </a:bodyPr>
          <a:lstStyle/>
          <a:p>
            <a:r>
              <a:rPr lang="en-US" dirty="0" smtClean="0"/>
              <a:t>Money from brownies</a:t>
            </a:r>
            <a:endParaRPr lang="en-US" dirty="0"/>
          </a:p>
        </p:txBody>
      </p:sp>
      <p:sp>
        <p:nvSpPr>
          <p:cNvPr id="24" name="Rectangle 23"/>
          <p:cNvSpPr/>
          <p:nvPr/>
        </p:nvSpPr>
        <p:spPr bwMode="auto">
          <a:xfrm>
            <a:off x="3657600" y="3886200"/>
            <a:ext cx="2743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bwMode="auto">
          <a:xfrm>
            <a:off x="45720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4864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762000" y="3962400"/>
            <a:ext cx="2454518" cy="369332"/>
          </a:xfrm>
          <a:prstGeom prst="rect">
            <a:avLst/>
          </a:prstGeom>
          <a:noFill/>
        </p:spPr>
        <p:txBody>
          <a:bodyPr wrap="none" rtlCol="0">
            <a:spAutoFit/>
          </a:bodyPr>
          <a:lstStyle/>
          <a:p>
            <a:r>
              <a:rPr lang="en-US" dirty="0" smtClean="0"/>
              <a:t>Money from Cookies</a:t>
            </a:r>
            <a:endParaRPr lang="en-US" dirty="0"/>
          </a:p>
        </p:txBody>
      </p:sp>
      <p:sp>
        <p:nvSpPr>
          <p:cNvPr id="32" name="TextBox 31"/>
          <p:cNvSpPr txBox="1"/>
          <p:nvPr/>
        </p:nvSpPr>
        <p:spPr>
          <a:xfrm>
            <a:off x="7848600" y="2362200"/>
            <a:ext cx="184731" cy="369332"/>
          </a:xfrm>
          <a:prstGeom prst="rect">
            <a:avLst/>
          </a:prstGeom>
          <a:noFill/>
        </p:spPr>
        <p:txBody>
          <a:bodyPr wrap="none" rtlCol="0">
            <a:spAutoFit/>
          </a:bodyPr>
          <a:lstStyle/>
          <a:p>
            <a:endParaRPr lang="en-US" dirty="0"/>
          </a:p>
        </p:txBody>
      </p:sp>
      <p:sp>
        <p:nvSpPr>
          <p:cNvPr id="33" name="TextBox 32"/>
          <p:cNvSpPr txBox="1"/>
          <p:nvPr/>
        </p:nvSpPr>
        <p:spPr>
          <a:xfrm rot="10800000" flipV="1">
            <a:off x="3657600" y="2667000"/>
            <a:ext cx="533400" cy="307777"/>
          </a:xfrm>
          <a:prstGeom prst="rect">
            <a:avLst/>
          </a:prstGeom>
          <a:noFill/>
        </p:spPr>
        <p:txBody>
          <a:bodyPr wrap="square" rtlCol="0">
            <a:spAutoFit/>
          </a:bodyPr>
          <a:lstStyle/>
          <a:p>
            <a:r>
              <a:rPr lang="en-US" sz="1400" dirty="0" smtClean="0"/>
              <a:t>$10</a:t>
            </a:r>
            <a:endParaRPr lang="en-US" sz="1400" dirty="0"/>
          </a:p>
        </p:txBody>
      </p:sp>
      <p:sp>
        <p:nvSpPr>
          <p:cNvPr id="40" name="TextBox 39"/>
          <p:cNvSpPr txBox="1"/>
          <p:nvPr/>
        </p:nvSpPr>
        <p:spPr>
          <a:xfrm>
            <a:off x="3886200" y="3581400"/>
            <a:ext cx="533400" cy="307777"/>
          </a:xfrm>
          <a:prstGeom prst="rect">
            <a:avLst/>
          </a:prstGeom>
          <a:noFill/>
        </p:spPr>
        <p:txBody>
          <a:bodyPr wrap="square" rtlCol="0">
            <a:spAutoFit/>
          </a:bodyPr>
          <a:lstStyle/>
          <a:p>
            <a:r>
              <a:rPr lang="en-US" sz="1400" dirty="0" smtClean="0"/>
              <a:t>$7</a:t>
            </a:r>
            <a:endParaRPr lang="en-US" sz="1400" dirty="0"/>
          </a:p>
        </p:txBody>
      </p:sp>
      <p:sp>
        <p:nvSpPr>
          <p:cNvPr id="43" name="Left Brace 42"/>
          <p:cNvSpPr/>
          <p:nvPr/>
        </p:nvSpPr>
        <p:spPr bwMode="auto">
          <a:xfrm rot="10800000">
            <a:off x="6629400" y="2971800"/>
            <a:ext cx="688848" cy="13716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4" name="TextBox 43"/>
          <p:cNvSpPr txBox="1"/>
          <p:nvPr/>
        </p:nvSpPr>
        <p:spPr>
          <a:xfrm>
            <a:off x="7467600" y="3505200"/>
            <a:ext cx="325730" cy="369332"/>
          </a:xfrm>
          <a:prstGeom prst="rect">
            <a:avLst/>
          </a:prstGeom>
          <a:noFill/>
        </p:spPr>
        <p:txBody>
          <a:bodyPr wrap="none" rtlCol="0">
            <a:spAutoFit/>
          </a:bodyPr>
          <a:lstStyle/>
          <a:p>
            <a:r>
              <a:rPr lang="en-US" dirty="0" smtClean="0"/>
              <a:t>?</a:t>
            </a:r>
            <a:endParaRPr lang="en-US" dirty="0"/>
          </a:p>
        </p:txBody>
      </p:sp>
      <p:sp>
        <p:nvSpPr>
          <p:cNvPr id="45" name="Rectangle 44"/>
          <p:cNvSpPr/>
          <p:nvPr/>
        </p:nvSpPr>
        <p:spPr>
          <a:xfrm>
            <a:off x="4114800" y="2667001"/>
            <a:ext cx="533400" cy="307777"/>
          </a:xfrm>
          <a:prstGeom prst="rect">
            <a:avLst/>
          </a:prstGeom>
        </p:spPr>
        <p:txBody>
          <a:bodyPr wrap="square">
            <a:spAutoFit/>
          </a:bodyPr>
          <a:lstStyle/>
          <a:p>
            <a:r>
              <a:rPr lang="en-US" sz="1400" dirty="0" smtClean="0"/>
              <a:t>$10</a:t>
            </a:r>
            <a:endParaRPr lang="en-US" sz="1400" dirty="0"/>
          </a:p>
        </p:txBody>
      </p:sp>
      <p:sp>
        <p:nvSpPr>
          <p:cNvPr id="46" name="Rectangle 45"/>
          <p:cNvSpPr/>
          <p:nvPr/>
        </p:nvSpPr>
        <p:spPr>
          <a:xfrm>
            <a:off x="4572000" y="2667000"/>
            <a:ext cx="533400" cy="307777"/>
          </a:xfrm>
          <a:prstGeom prst="rect">
            <a:avLst/>
          </a:prstGeom>
        </p:spPr>
        <p:txBody>
          <a:bodyPr wrap="square">
            <a:spAutoFit/>
          </a:bodyPr>
          <a:lstStyle/>
          <a:p>
            <a:r>
              <a:rPr lang="en-US" sz="1400" dirty="0" smtClean="0"/>
              <a:t>$10</a:t>
            </a:r>
            <a:endParaRPr lang="en-US" sz="1400" dirty="0"/>
          </a:p>
        </p:txBody>
      </p:sp>
      <p:sp>
        <p:nvSpPr>
          <p:cNvPr id="47" name="Rectangle 46"/>
          <p:cNvSpPr/>
          <p:nvPr/>
        </p:nvSpPr>
        <p:spPr>
          <a:xfrm>
            <a:off x="5410200" y="2667000"/>
            <a:ext cx="609600" cy="307777"/>
          </a:xfrm>
          <a:prstGeom prst="rect">
            <a:avLst/>
          </a:prstGeom>
        </p:spPr>
        <p:txBody>
          <a:bodyPr wrap="square">
            <a:spAutoFit/>
          </a:bodyPr>
          <a:lstStyle/>
          <a:p>
            <a:r>
              <a:rPr lang="en-US" sz="1400" dirty="0" smtClean="0"/>
              <a:t>$10</a:t>
            </a:r>
            <a:endParaRPr lang="en-US" sz="1400" dirty="0"/>
          </a:p>
        </p:txBody>
      </p:sp>
      <p:sp>
        <p:nvSpPr>
          <p:cNvPr id="48" name="Rectangle 47"/>
          <p:cNvSpPr/>
          <p:nvPr/>
        </p:nvSpPr>
        <p:spPr>
          <a:xfrm>
            <a:off x="4953000" y="2667000"/>
            <a:ext cx="482824" cy="307777"/>
          </a:xfrm>
          <a:prstGeom prst="rect">
            <a:avLst/>
          </a:prstGeom>
        </p:spPr>
        <p:txBody>
          <a:bodyPr wrap="none">
            <a:spAutoFit/>
          </a:bodyPr>
          <a:lstStyle/>
          <a:p>
            <a:r>
              <a:rPr lang="en-US" sz="1400" dirty="0" smtClean="0"/>
              <a:t>$10</a:t>
            </a:r>
            <a:endParaRPr lang="en-US" sz="1400" dirty="0"/>
          </a:p>
        </p:txBody>
      </p:sp>
      <p:sp>
        <p:nvSpPr>
          <p:cNvPr id="53" name="Rectangle 52"/>
          <p:cNvSpPr/>
          <p:nvPr/>
        </p:nvSpPr>
        <p:spPr>
          <a:xfrm>
            <a:off x="5943600" y="2667000"/>
            <a:ext cx="482824" cy="307777"/>
          </a:xfrm>
          <a:prstGeom prst="rect">
            <a:avLst/>
          </a:prstGeom>
        </p:spPr>
        <p:txBody>
          <a:bodyPr wrap="none">
            <a:spAutoFit/>
          </a:bodyPr>
          <a:lstStyle/>
          <a:p>
            <a:pPr lvl="0"/>
            <a:r>
              <a:rPr lang="en-US" sz="1400" dirty="0" smtClean="0">
                <a:solidFill>
                  <a:prstClr val="black"/>
                </a:solidFill>
              </a:rPr>
              <a:t>$10</a:t>
            </a:r>
            <a:endParaRPr lang="en-US" sz="1400" dirty="0">
              <a:solidFill>
                <a:prstClr val="black"/>
              </a:solidFill>
            </a:endParaRPr>
          </a:p>
        </p:txBody>
      </p:sp>
      <p:sp>
        <p:nvSpPr>
          <p:cNvPr id="56" name="TextBox 55"/>
          <p:cNvSpPr txBox="1"/>
          <p:nvPr/>
        </p:nvSpPr>
        <p:spPr>
          <a:xfrm>
            <a:off x="4800600" y="3581400"/>
            <a:ext cx="383438" cy="307777"/>
          </a:xfrm>
          <a:prstGeom prst="rect">
            <a:avLst/>
          </a:prstGeom>
          <a:noFill/>
        </p:spPr>
        <p:txBody>
          <a:bodyPr wrap="none" rtlCol="0">
            <a:spAutoFit/>
          </a:bodyPr>
          <a:lstStyle/>
          <a:p>
            <a:r>
              <a:rPr lang="en-US" sz="1400" dirty="0" smtClean="0"/>
              <a:t>$7</a:t>
            </a:r>
            <a:endParaRPr lang="en-US" sz="1400" dirty="0"/>
          </a:p>
        </p:txBody>
      </p:sp>
      <p:sp>
        <p:nvSpPr>
          <p:cNvPr id="57" name="TextBox 56"/>
          <p:cNvSpPr txBox="1"/>
          <p:nvPr/>
        </p:nvSpPr>
        <p:spPr>
          <a:xfrm>
            <a:off x="5715000" y="3581400"/>
            <a:ext cx="383438" cy="307777"/>
          </a:xfrm>
          <a:prstGeom prst="rect">
            <a:avLst/>
          </a:prstGeom>
          <a:noFill/>
        </p:spPr>
        <p:txBody>
          <a:bodyPr wrap="none" rtlCol="0">
            <a:spAutoFit/>
          </a:bodyPr>
          <a:lstStyle/>
          <a:p>
            <a:r>
              <a:rPr lang="en-US" sz="1400" dirty="0" smtClean="0"/>
              <a:t>$7</a:t>
            </a:r>
            <a:endParaRPr lang="en-US" sz="1400" dirty="0"/>
          </a:p>
        </p:txBody>
      </p:sp>
      <p:sp>
        <p:nvSpPr>
          <p:cNvPr id="58" name="TextBox 57"/>
          <p:cNvSpPr txBox="1"/>
          <p:nvPr/>
        </p:nvSpPr>
        <p:spPr>
          <a:xfrm>
            <a:off x="3276600" y="381000"/>
            <a:ext cx="3352800" cy="830997"/>
          </a:xfrm>
          <a:prstGeom prst="rect">
            <a:avLst/>
          </a:prstGeom>
          <a:noFill/>
        </p:spPr>
        <p:txBody>
          <a:bodyPr wrap="square" rtlCol="0">
            <a:spAutoFit/>
          </a:bodyPr>
          <a:lstStyle/>
          <a:p>
            <a:r>
              <a:rPr lang="en-US" sz="2400" dirty="0" smtClean="0"/>
              <a:t>Step 5 - Set the Question Mark</a:t>
            </a:r>
            <a:endParaRPr lang="en-US" sz="2400" dirty="0"/>
          </a:p>
        </p:txBody>
      </p:sp>
      <p:sp>
        <p:nvSpPr>
          <p:cNvPr id="29" name="TextBox 28"/>
          <p:cNvSpPr txBox="1"/>
          <p:nvPr/>
        </p:nvSpPr>
        <p:spPr>
          <a:xfrm>
            <a:off x="914400" y="5257800"/>
            <a:ext cx="6438622" cy="646331"/>
          </a:xfrm>
          <a:prstGeom prst="rect">
            <a:avLst/>
          </a:prstGeom>
          <a:noFill/>
        </p:spPr>
        <p:txBody>
          <a:bodyPr wrap="none" rtlCol="0">
            <a:spAutoFit/>
          </a:bodyPr>
          <a:lstStyle/>
          <a:p>
            <a:r>
              <a:rPr lang="en-US" dirty="0" smtClean="0"/>
              <a:t>We are interested in the total amount of money he makes</a:t>
            </a:r>
          </a:p>
          <a:p>
            <a:r>
              <a:rPr lang="en-US" dirty="0" smtClean="0"/>
              <a:t>from selling brownies and cookies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ox(in)">
                                      <p:cBhvr>
                                        <p:cTn id="7" dur="1000"/>
                                        <p:tgtEl>
                                          <p:spTgt spid="2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box(in)">
                                      <p:cBhvr>
                                        <p:cTn id="10" dur="1000"/>
                                        <p:tgtEl>
                                          <p:spTgt spid="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in)">
                                      <p:cBhvr>
                                        <p:cTn id="15" dur="1000"/>
                                        <p:tgtEl>
                                          <p:spTgt spid="4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ox(in)">
                                      <p:cBhvr>
                                        <p:cTn id="1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657600" y="2971800"/>
            <a:ext cx="2743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a:off x="41148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5720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50292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4864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9436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685800" y="3048000"/>
            <a:ext cx="2819400" cy="369332"/>
          </a:xfrm>
          <a:prstGeom prst="rect">
            <a:avLst/>
          </a:prstGeom>
          <a:noFill/>
        </p:spPr>
        <p:txBody>
          <a:bodyPr wrap="square" rtlCol="0">
            <a:spAutoFit/>
          </a:bodyPr>
          <a:lstStyle/>
          <a:p>
            <a:r>
              <a:rPr lang="en-US" dirty="0" smtClean="0"/>
              <a:t>Money from brownies</a:t>
            </a:r>
            <a:endParaRPr lang="en-US" dirty="0"/>
          </a:p>
        </p:txBody>
      </p:sp>
      <p:sp>
        <p:nvSpPr>
          <p:cNvPr id="24" name="Rectangle 23"/>
          <p:cNvSpPr/>
          <p:nvPr/>
        </p:nvSpPr>
        <p:spPr bwMode="auto">
          <a:xfrm>
            <a:off x="3657600" y="3886200"/>
            <a:ext cx="2743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bwMode="auto">
          <a:xfrm>
            <a:off x="45720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4864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762000" y="3962400"/>
            <a:ext cx="2454518" cy="369332"/>
          </a:xfrm>
          <a:prstGeom prst="rect">
            <a:avLst/>
          </a:prstGeom>
          <a:noFill/>
        </p:spPr>
        <p:txBody>
          <a:bodyPr wrap="none" rtlCol="0">
            <a:spAutoFit/>
          </a:bodyPr>
          <a:lstStyle/>
          <a:p>
            <a:r>
              <a:rPr lang="en-US" dirty="0" smtClean="0"/>
              <a:t>Money from Cookies</a:t>
            </a:r>
            <a:endParaRPr lang="en-US" dirty="0"/>
          </a:p>
        </p:txBody>
      </p:sp>
      <p:sp>
        <p:nvSpPr>
          <p:cNvPr id="32" name="TextBox 31"/>
          <p:cNvSpPr txBox="1"/>
          <p:nvPr/>
        </p:nvSpPr>
        <p:spPr>
          <a:xfrm>
            <a:off x="7848600" y="2362200"/>
            <a:ext cx="184731" cy="369332"/>
          </a:xfrm>
          <a:prstGeom prst="rect">
            <a:avLst/>
          </a:prstGeom>
          <a:noFill/>
        </p:spPr>
        <p:txBody>
          <a:bodyPr wrap="none" rtlCol="0">
            <a:spAutoFit/>
          </a:bodyPr>
          <a:lstStyle/>
          <a:p>
            <a:endParaRPr lang="en-US" dirty="0"/>
          </a:p>
        </p:txBody>
      </p:sp>
      <p:sp>
        <p:nvSpPr>
          <p:cNvPr id="33" name="TextBox 32"/>
          <p:cNvSpPr txBox="1"/>
          <p:nvPr/>
        </p:nvSpPr>
        <p:spPr>
          <a:xfrm rot="10800000" flipV="1">
            <a:off x="3657600" y="2667000"/>
            <a:ext cx="533400" cy="307777"/>
          </a:xfrm>
          <a:prstGeom prst="rect">
            <a:avLst/>
          </a:prstGeom>
          <a:noFill/>
        </p:spPr>
        <p:txBody>
          <a:bodyPr wrap="square" rtlCol="0">
            <a:spAutoFit/>
          </a:bodyPr>
          <a:lstStyle/>
          <a:p>
            <a:r>
              <a:rPr lang="en-US" sz="1400" dirty="0" smtClean="0"/>
              <a:t>$10</a:t>
            </a:r>
            <a:endParaRPr lang="en-US" sz="1400" dirty="0"/>
          </a:p>
        </p:txBody>
      </p:sp>
      <p:sp>
        <p:nvSpPr>
          <p:cNvPr id="40" name="TextBox 39"/>
          <p:cNvSpPr txBox="1"/>
          <p:nvPr/>
        </p:nvSpPr>
        <p:spPr>
          <a:xfrm>
            <a:off x="3886200" y="3581400"/>
            <a:ext cx="533400" cy="307777"/>
          </a:xfrm>
          <a:prstGeom prst="rect">
            <a:avLst/>
          </a:prstGeom>
          <a:noFill/>
        </p:spPr>
        <p:txBody>
          <a:bodyPr wrap="square" rtlCol="0">
            <a:spAutoFit/>
          </a:bodyPr>
          <a:lstStyle/>
          <a:p>
            <a:r>
              <a:rPr lang="en-US" sz="1400" dirty="0" smtClean="0"/>
              <a:t>$7</a:t>
            </a:r>
            <a:endParaRPr lang="en-US" sz="1400" dirty="0"/>
          </a:p>
        </p:txBody>
      </p:sp>
      <p:sp>
        <p:nvSpPr>
          <p:cNvPr id="43" name="Left Brace 42"/>
          <p:cNvSpPr/>
          <p:nvPr/>
        </p:nvSpPr>
        <p:spPr bwMode="auto">
          <a:xfrm rot="10800000">
            <a:off x="6629400" y="2971800"/>
            <a:ext cx="688848" cy="13716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4" name="TextBox 43"/>
          <p:cNvSpPr txBox="1"/>
          <p:nvPr/>
        </p:nvSpPr>
        <p:spPr>
          <a:xfrm>
            <a:off x="7467600" y="3505200"/>
            <a:ext cx="325730" cy="369332"/>
          </a:xfrm>
          <a:prstGeom prst="rect">
            <a:avLst/>
          </a:prstGeom>
          <a:noFill/>
        </p:spPr>
        <p:txBody>
          <a:bodyPr wrap="none" rtlCol="0">
            <a:spAutoFit/>
          </a:bodyPr>
          <a:lstStyle/>
          <a:p>
            <a:r>
              <a:rPr lang="en-US" dirty="0" smtClean="0"/>
              <a:t>?</a:t>
            </a:r>
            <a:endParaRPr lang="en-US" dirty="0"/>
          </a:p>
        </p:txBody>
      </p:sp>
      <p:sp>
        <p:nvSpPr>
          <p:cNvPr id="45" name="Rectangle 44"/>
          <p:cNvSpPr/>
          <p:nvPr/>
        </p:nvSpPr>
        <p:spPr>
          <a:xfrm>
            <a:off x="4114800" y="2667001"/>
            <a:ext cx="533400" cy="307777"/>
          </a:xfrm>
          <a:prstGeom prst="rect">
            <a:avLst/>
          </a:prstGeom>
        </p:spPr>
        <p:txBody>
          <a:bodyPr wrap="square">
            <a:spAutoFit/>
          </a:bodyPr>
          <a:lstStyle/>
          <a:p>
            <a:r>
              <a:rPr lang="en-US" sz="1400" dirty="0" smtClean="0"/>
              <a:t>$10</a:t>
            </a:r>
            <a:endParaRPr lang="en-US" sz="1400" dirty="0"/>
          </a:p>
        </p:txBody>
      </p:sp>
      <p:sp>
        <p:nvSpPr>
          <p:cNvPr id="46" name="Rectangle 45"/>
          <p:cNvSpPr/>
          <p:nvPr/>
        </p:nvSpPr>
        <p:spPr>
          <a:xfrm>
            <a:off x="4572000" y="2667000"/>
            <a:ext cx="533400" cy="307777"/>
          </a:xfrm>
          <a:prstGeom prst="rect">
            <a:avLst/>
          </a:prstGeom>
        </p:spPr>
        <p:txBody>
          <a:bodyPr wrap="square">
            <a:spAutoFit/>
          </a:bodyPr>
          <a:lstStyle/>
          <a:p>
            <a:r>
              <a:rPr lang="en-US" sz="1400" dirty="0" smtClean="0"/>
              <a:t>$10</a:t>
            </a:r>
            <a:endParaRPr lang="en-US" sz="1400" dirty="0"/>
          </a:p>
        </p:txBody>
      </p:sp>
      <p:sp>
        <p:nvSpPr>
          <p:cNvPr id="47" name="Rectangle 46"/>
          <p:cNvSpPr/>
          <p:nvPr/>
        </p:nvSpPr>
        <p:spPr>
          <a:xfrm>
            <a:off x="5410200" y="2667000"/>
            <a:ext cx="609600" cy="307777"/>
          </a:xfrm>
          <a:prstGeom prst="rect">
            <a:avLst/>
          </a:prstGeom>
        </p:spPr>
        <p:txBody>
          <a:bodyPr wrap="square">
            <a:spAutoFit/>
          </a:bodyPr>
          <a:lstStyle/>
          <a:p>
            <a:r>
              <a:rPr lang="en-US" sz="1400" dirty="0" smtClean="0"/>
              <a:t>$10</a:t>
            </a:r>
            <a:endParaRPr lang="en-US" sz="1400" dirty="0"/>
          </a:p>
        </p:txBody>
      </p:sp>
      <p:sp>
        <p:nvSpPr>
          <p:cNvPr id="48" name="Rectangle 47"/>
          <p:cNvSpPr/>
          <p:nvPr/>
        </p:nvSpPr>
        <p:spPr>
          <a:xfrm>
            <a:off x="4953000" y="2667000"/>
            <a:ext cx="482824" cy="307777"/>
          </a:xfrm>
          <a:prstGeom prst="rect">
            <a:avLst/>
          </a:prstGeom>
        </p:spPr>
        <p:txBody>
          <a:bodyPr wrap="none">
            <a:spAutoFit/>
          </a:bodyPr>
          <a:lstStyle/>
          <a:p>
            <a:r>
              <a:rPr lang="en-US" sz="1400" dirty="0" smtClean="0"/>
              <a:t>$10</a:t>
            </a:r>
            <a:endParaRPr lang="en-US" sz="1400" dirty="0"/>
          </a:p>
        </p:txBody>
      </p:sp>
      <p:sp>
        <p:nvSpPr>
          <p:cNvPr id="53" name="Rectangle 52"/>
          <p:cNvSpPr/>
          <p:nvPr/>
        </p:nvSpPr>
        <p:spPr>
          <a:xfrm>
            <a:off x="5943600" y="2667000"/>
            <a:ext cx="482824" cy="307777"/>
          </a:xfrm>
          <a:prstGeom prst="rect">
            <a:avLst/>
          </a:prstGeom>
        </p:spPr>
        <p:txBody>
          <a:bodyPr wrap="none">
            <a:spAutoFit/>
          </a:bodyPr>
          <a:lstStyle/>
          <a:p>
            <a:pPr lvl="0"/>
            <a:r>
              <a:rPr lang="en-US" sz="1400" dirty="0" smtClean="0">
                <a:solidFill>
                  <a:prstClr val="black"/>
                </a:solidFill>
              </a:rPr>
              <a:t>$10</a:t>
            </a:r>
            <a:endParaRPr lang="en-US" sz="1400" dirty="0">
              <a:solidFill>
                <a:prstClr val="black"/>
              </a:solidFill>
            </a:endParaRPr>
          </a:p>
        </p:txBody>
      </p:sp>
      <p:sp>
        <p:nvSpPr>
          <p:cNvPr id="56" name="TextBox 55"/>
          <p:cNvSpPr txBox="1"/>
          <p:nvPr/>
        </p:nvSpPr>
        <p:spPr>
          <a:xfrm>
            <a:off x="4800600" y="3581400"/>
            <a:ext cx="383438" cy="307777"/>
          </a:xfrm>
          <a:prstGeom prst="rect">
            <a:avLst/>
          </a:prstGeom>
          <a:noFill/>
        </p:spPr>
        <p:txBody>
          <a:bodyPr wrap="none" rtlCol="0">
            <a:spAutoFit/>
          </a:bodyPr>
          <a:lstStyle/>
          <a:p>
            <a:r>
              <a:rPr lang="en-US" sz="1400" dirty="0" smtClean="0"/>
              <a:t>$7</a:t>
            </a:r>
            <a:endParaRPr lang="en-US" sz="1400" dirty="0"/>
          </a:p>
        </p:txBody>
      </p:sp>
      <p:sp>
        <p:nvSpPr>
          <p:cNvPr id="57" name="TextBox 56"/>
          <p:cNvSpPr txBox="1"/>
          <p:nvPr/>
        </p:nvSpPr>
        <p:spPr>
          <a:xfrm>
            <a:off x="5715000" y="3581400"/>
            <a:ext cx="383438" cy="307777"/>
          </a:xfrm>
          <a:prstGeom prst="rect">
            <a:avLst/>
          </a:prstGeom>
          <a:noFill/>
        </p:spPr>
        <p:txBody>
          <a:bodyPr wrap="none" rtlCol="0">
            <a:spAutoFit/>
          </a:bodyPr>
          <a:lstStyle/>
          <a:p>
            <a:r>
              <a:rPr lang="en-US" sz="1400" dirty="0" smtClean="0"/>
              <a:t>$7</a:t>
            </a:r>
            <a:endParaRPr lang="en-US" sz="1400" dirty="0"/>
          </a:p>
        </p:txBody>
      </p:sp>
      <p:sp>
        <p:nvSpPr>
          <p:cNvPr id="58" name="TextBox 57"/>
          <p:cNvSpPr txBox="1"/>
          <p:nvPr/>
        </p:nvSpPr>
        <p:spPr>
          <a:xfrm>
            <a:off x="3276600" y="381000"/>
            <a:ext cx="3886200" cy="830997"/>
          </a:xfrm>
          <a:prstGeom prst="rect">
            <a:avLst/>
          </a:prstGeom>
          <a:noFill/>
        </p:spPr>
        <p:txBody>
          <a:bodyPr wrap="square" rtlCol="0">
            <a:spAutoFit/>
          </a:bodyPr>
          <a:lstStyle/>
          <a:p>
            <a:r>
              <a:rPr lang="en-US" sz="2400" dirty="0" smtClean="0"/>
              <a:t>Step 6 – Do the Computation </a:t>
            </a:r>
            <a:endParaRPr lang="en-US" sz="2400" dirty="0"/>
          </a:p>
        </p:txBody>
      </p:sp>
      <p:sp>
        <p:nvSpPr>
          <p:cNvPr id="29" name="TextBox 28"/>
          <p:cNvSpPr txBox="1"/>
          <p:nvPr/>
        </p:nvSpPr>
        <p:spPr>
          <a:xfrm>
            <a:off x="914400" y="4572000"/>
            <a:ext cx="7102197" cy="1477328"/>
          </a:xfrm>
          <a:prstGeom prst="rect">
            <a:avLst/>
          </a:prstGeom>
          <a:noFill/>
        </p:spPr>
        <p:txBody>
          <a:bodyPr wrap="square" rtlCol="0">
            <a:spAutoFit/>
          </a:bodyPr>
          <a:lstStyle/>
          <a:p>
            <a:r>
              <a:rPr lang="en-US" dirty="0" smtClean="0"/>
              <a:t>One unit of brownies sells for $10., 	10 times 6 = 60</a:t>
            </a:r>
          </a:p>
          <a:p>
            <a:endParaRPr lang="en-US" dirty="0" smtClean="0"/>
          </a:p>
          <a:p>
            <a:r>
              <a:rPr lang="en-US" dirty="0" smtClean="0"/>
              <a:t>One unit of cookies sells for $7. ,	 	3 times 7 is 21</a:t>
            </a:r>
          </a:p>
          <a:p>
            <a:endParaRPr lang="en-US" dirty="0" smtClean="0"/>
          </a:p>
          <a:p>
            <a:r>
              <a:rPr lang="en-US" dirty="0" smtClean="0"/>
              <a:t>					60 + 21 = 81.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ox(i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box(in)">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box(in)">
                                      <p:cBhvr>
                                        <p:cTn id="17"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Step 7 Write a Sentence</a:t>
            </a:r>
          </a:p>
        </p:txBody>
      </p:sp>
      <p:sp>
        <p:nvSpPr>
          <p:cNvPr id="23555" name="TextBox 2"/>
          <p:cNvSpPr txBox="1">
            <a:spLocks noChangeArrowheads="1"/>
          </p:cNvSpPr>
          <p:nvPr/>
        </p:nvSpPr>
        <p:spPr bwMode="auto">
          <a:xfrm>
            <a:off x="1143000" y="2362200"/>
            <a:ext cx="6934200" cy="1200329"/>
          </a:xfrm>
          <a:prstGeom prst="rect">
            <a:avLst/>
          </a:prstGeom>
          <a:noFill/>
          <a:ln w="9525">
            <a:noFill/>
            <a:miter lim="800000"/>
            <a:headEnd/>
            <a:tailEnd/>
          </a:ln>
        </p:spPr>
        <p:txBody>
          <a:bodyPr wrap="square">
            <a:spAutoFit/>
          </a:bodyPr>
          <a:lstStyle/>
          <a:p>
            <a:r>
              <a:rPr lang="en-US" sz="2400" dirty="0">
                <a:latin typeface="Perpetua" pitchFamily="18" charset="0"/>
              </a:rPr>
              <a:t>The sentence has to be complete.</a:t>
            </a:r>
          </a:p>
          <a:p>
            <a:r>
              <a:rPr lang="en-US" sz="2400" dirty="0">
                <a:latin typeface="Perpetua" pitchFamily="18" charset="0"/>
              </a:rPr>
              <a:t>The sentence </a:t>
            </a:r>
            <a:r>
              <a:rPr lang="en-US" sz="2400" dirty="0" smtClean="0">
                <a:latin typeface="Perpetua" pitchFamily="18" charset="0"/>
              </a:rPr>
              <a:t>should address </a:t>
            </a:r>
            <a:r>
              <a:rPr lang="en-US" sz="2400" dirty="0">
                <a:latin typeface="Perpetua" pitchFamily="18" charset="0"/>
              </a:rPr>
              <a:t>the who and the what and the question mark</a:t>
            </a:r>
            <a:r>
              <a:rPr lang="en-US" sz="2400" dirty="0" smtClean="0">
                <a:latin typeface="Perpetua" pitchFamily="18" charset="0"/>
              </a:rPr>
              <a:t>.</a:t>
            </a:r>
            <a:endParaRPr lang="en-US" sz="2400" dirty="0">
              <a:latin typeface="Perpetua" pitchFamily="18" charset="0"/>
            </a:endParaRPr>
          </a:p>
        </p:txBody>
      </p:sp>
      <p:sp>
        <p:nvSpPr>
          <p:cNvPr id="6" name="TextBox 5"/>
          <p:cNvSpPr txBox="1"/>
          <p:nvPr/>
        </p:nvSpPr>
        <p:spPr>
          <a:xfrm>
            <a:off x="1295400" y="4267200"/>
            <a:ext cx="7579832" cy="923330"/>
          </a:xfrm>
          <a:prstGeom prst="rect">
            <a:avLst/>
          </a:prstGeom>
          <a:noFill/>
        </p:spPr>
        <p:txBody>
          <a:bodyPr wrap="none" rtlCol="0">
            <a:spAutoFit/>
          </a:bodyPr>
          <a:lstStyle/>
          <a:p>
            <a:r>
              <a:rPr lang="en-US" dirty="0" smtClean="0"/>
              <a:t>Mr. Hobart sells 6 pans of brownies and 3 bags of cookies each day</a:t>
            </a:r>
          </a:p>
          <a:p>
            <a:endParaRPr lang="en-US" dirty="0" smtClean="0"/>
          </a:p>
          <a:p>
            <a:r>
              <a:rPr lang="en-US" dirty="0" smtClean="0"/>
              <a:t>and makes $81 per day.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ox(in)">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body" idx="1"/>
          </p:nvPr>
        </p:nvSpPr>
        <p:spPr>
          <a:xfrm>
            <a:off x="685800" y="2286000"/>
            <a:ext cx="7772400" cy="4191000"/>
          </a:xfrm>
        </p:spPr>
        <p:txBody>
          <a:bodyPr/>
          <a:lstStyle/>
          <a:p>
            <a:pPr eaLnBrk="1" hangingPunct="1">
              <a:buFontTx/>
              <a:buNone/>
            </a:pPr>
            <a:r>
              <a:rPr lang="en-US" sz="3600" dirty="0" smtClean="0"/>
              <a:t>Bill has 7 cookies. He eats 4 cookies. How many cookies remain?</a:t>
            </a:r>
          </a:p>
          <a:p>
            <a:pPr eaLnBrk="1" hangingPunct="1">
              <a:buFontTx/>
              <a:buNone/>
            </a:pPr>
            <a:endParaRPr lang="en-US" sz="3600" dirty="0" smtClean="0"/>
          </a:p>
        </p:txBody>
      </p:sp>
      <p:sp>
        <p:nvSpPr>
          <p:cNvPr id="117763" name="Rectangle 3"/>
          <p:cNvSpPr>
            <a:spLocks noChangeArrowheads="1"/>
          </p:cNvSpPr>
          <p:nvPr/>
        </p:nvSpPr>
        <p:spPr bwMode="auto">
          <a:xfrm>
            <a:off x="2438400" y="3734086"/>
            <a:ext cx="4724400" cy="761700"/>
          </a:xfrm>
          <a:prstGeom prst="rect">
            <a:avLst/>
          </a:prstGeom>
          <a:noFill/>
          <a:ln w="9525" algn="ctr">
            <a:solidFill>
              <a:schemeClr val="tx1"/>
            </a:solidFill>
            <a:miter lim="800000"/>
            <a:headEnd/>
            <a:tailEnd/>
          </a:ln>
        </p:spPr>
        <p:txBody>
          <a:bodyPr wrap="none" anchor="ctr"/>
          <a:lstStyle/>
          <a:p>
            <a:endParaRPr lang="en-US"/>
          </a:p>
        </p:txBody>
      </p:sp>
      <p:sp>
        <p:nvSpPr>
          <p:cNvPr id="117764" name="Line 4"/>
          <p:cNvSpPr>
            <a:spLocks noChangeShapeType="1"/>
          </p:cNvSpPr>
          <p:nvPr/>
        </p:nvSpPr>
        <p:spPr bwMode="auto">
          <a:xfrm>
            <a:off x="4343400" y="3734086"/>
            <a:ext cx="0" cy="761700"/>
          </a:xfrm>
          <a:prstGeom prst="line">
            <a:avLst/>
          </a:prstGeom>
          <a:noFill/>
          <a:ln w="9525">
            <a:solidFill>
              <a:schemeClr val="tx1"/>
            </a:solidFill>
            <a:round/>
            <a:headEnd/>
            <a:tailEnd/>
          </a:ln>
        </p:spPr>
        <p:txBody>
          <a:bodyPr wrap="none" anchor="ctr"/>
          <a:lstStyle/>
          <a:p>
            <a:endParaRPr lang="en-US"/>
          </a:p>
        </p:txBody>
      </p:sp>
      <p:sp>
        <p:nvSpPr>
          <p:cNvPr id="117765" name="Text Box 5"/>
          <p:cNvSpPr txBox="1">
            <a:spLocks noChangeArrowheads="1"/>
          </p:cNvSpPr>
          <p:nvPr/>
        </p:nvSpPr>
        <p:spPr bwMode="auto">
          <a:xfrm>
            <a:off x="5334000" y="3885613"/>
            <a:ext cx="609600" cy="461665"/>
          </a:xfrm>
          <a:prstGeom prst="rect">
            <a:avLst/>
          </a:prstGeom>
          <a:noFill/>
          <a:ln w="9525" algn="ctr">
            <a:noFill/>
            <a:miter lim="800000"/>
            <a:headEnd/>
            <a:tailEnd/>
          </a:ln>
        </p:spPr>
        <p:txBody>
          <a:bodyPr>
            <a:spAutoFit/>
          </a:bodyPr>
          <a:lstStyle/>
          <a:p>
            <a:pPr algn="ctr">
              <a:spcBef>
                <a:spcPct val="50000"/>
              </a:spcBef>
            </a:pPr>
            <a:r>
              <a:rPr lang="en-US" sz="2400"/>
              <a:t>4</a:t>
            </a:r>
          </a:p>
        </p:txBody>
      </p:sp>
      <p:sp>
        <p:nvSpPr>
          <p:cNvPr id="117766" name="Text Box 6"/>
          <p:cNvSpPr txBox="1">
            <a:spLocks noChangeArrowheads="1"/>
          </p:cNvSpPr>
          <p:nvPr/>
        </p:nvSpPr>
        <p:spPr bwMode="auto">
          <a:xfrm>
            <a:off x="3259560" y="3885613"/>
            <a:ext cx="372218" cy="461665"/>
          </a:xfrm>
          <a:prstGeom prst="rect">
            <a:avLst/>
          </a:prstGeom>
          <a:noFill/>
          <a:ln w="9525" algn="ctr">
            <a:noFill/>
            <a:miter lim="800000"/>
            <a:headEnd/>
            <a:tailEnd/>
          </a:ln>
        </p:spPr>
        <p:txBody>
          <a:bodyPr wrap="none">
            <a:spAutoFit/>
          </a:bodyPr>
          <a:lstStyle/>
          <a:p>
            <a:pPr algn="ctr"/>
            <a:r>
              <a:rPr lang="en-US" sz="2400"/>
              <a:t>?</a:t>
            </a:r>
          </a:p>
        </p:txBody>
      </p:sp>
      <p:sp>
        <p:nvSpPr>
          <p:cNvPr id="117767" name="AutoShape 7"/>
          <p:cNvSpPr>
            <a:spLocks/>
          </p:cNvSpPr>
          <p:nvPr/>
        </p:nvSpPr>
        <p:spPr bwMode="auto">
          <a:xfrm rot="5400000">
            <a:off x="4457632" y="2629434"/>
            <a:ext cx="685936" cy="4724400"/>
          </a:xfrm>
          <a:prstGeom prst="rightBrace">
            <a:avLst>
              <a:gd name="adj1" fmla="val 48915"/>
              <a:gd name="adj2" fmla="val 50000"/>
            </a:avLst>
          </a:prstGeom>
          <a:noFill/>
          <a:ln w="9525">
            <a:solidFill>
              <a:schemeClr val="tx1"/>
            </a:solidFill>
            <a:round/>
            <a:headEnd/>
            <a:tailEnd/>
          </a:ln>
        </p:spPr>
        <p:txBody>
          <a:bodyPr wrap="none" anchor="ctr"/>
          <a:lstStyle/>
          <a:p>
            <a:endParaRPr lang="en-US"/>
          </a:p>
        </p:txBody>
      </p:sp>
      <p:sp>
        <p:nvSpPr>
          <p:cNvPr id="117768" name="Text Box 8"/>
          <p:cNvSpPr txBox="1">
            <a:spLocks noChangeArrowheads="1"/>
          </p:cNvSpPr>
          <p:nvPr/>
        </p:nvSpPr>
        <p:spPr bwMode="auto">
          <a:xfrm>
            <a:off x="4343400" y="5563246"/>
            <a:ext cx="914400" cy="461665"/>
          </a:xfrm>
          <a:prstGeom prst="rect">
            <a:avLst/>
          </a:prstGeom>
          <a:noFill/>
          <a:ln w="9525" algn="ctr">
            <a:noFill/>
            <a:miter lim="800000"/>
            <a:headEnd/>
            <a:tailEnd/>
          </a:ln>
        </p:spPr>
        <p:txBody>
          <a:bodyPr>
            <a:spAutoFit/>
          </a:bodyPr>
          <a:lstStyle/>
          <a:p>
            <a:pPr algn="ctr">
              <a:spcBef>
                <a:spcPct val="50000"/>
              </a:spcBef>
            </a:pPr>
            <a:r>
              <a:rPr lang="en-US" sz="2400"/>
              <a:t>7</a:t>
            </a:r>
          </a:p>
        </p:txBody>
      </p:sp>
      <p:sp>
        <p:nvSpPr>
          <p:cNvPr id="18442" name="Rectangle 9"/>
          <p:cNvSpPr>
            <a:spLocks noChangeArrowheads="1"/>
          </p:cNvSpPr>
          <p:nvPr/>
        </p:nvSpPr>
        <p:spPr bwMode="auto">
          <a:xfrm>
            <a:off x="457200" y="3884261"/>
            <a:ext cx="1752600" cy="523220"/>
          </a:xfrm>
          <a:prstGeom prst="rect">
            <a:avLst/>
          </a:prstGeom>
          <a:noFill/>
          <a:ln w="9525">
            <a:noFill/>
            <a:miter lim="800000"/>
            <a:headEnd/>
            <a:tailEnd/>
          </a:ln>
        </p:spPr>
        <p:txBody>
          <a:bodyPr>
            <a:spAutoFit/>
          </a:bodyPr>
          <a:lstStyle/>
          <a:p>
            <a:r>
              <a:rPr lang="en-US" sz="2800" dirty="0"/>
              <a:t>Cookies</a:t>
            </a:r>
          </a:p>
        </p:txBody>
      </p:sp>
      <p:sp>
        <p:nvSpPr>
          <p:cNvPr id="10" name="TextBox 9"/>
          <p:cNvSpPr txBox="1"/>
          <p:nvPr/>
        </p:nvSpPr>
        <p:spPr>
          <a:xfrm>
            <a:off x="3200400" y="1219200"/>
            <a:ext cx="2595582" cy="461665"/>
          </a:xfrm>
          <a:prstGeom prst="rect">
            <a:avLst/>
          </a:prstGeom>
          <a:noFill/>
        </p:spPr>
        <p:txBody>
          <a:bodyPr wrap="none" rtlCol="0">
            <a:spAutoFit/>
          </a:bodyPr>
          <a:lstStyle/>
          <a:p>
            <a:r>
              <a:rPr lang="en-US" sz="2400" dirty="0" smtClean="0"/>
              <a:t>Model Examples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7763"/>
                                        </p:tgtEl>
                                        <p:attrNameLst>
                                          <p:attrName>style.visibility</p:attrName>
                                        </p:attrNameLst>
                                      </p:cBhvr>
                                      <p:to>
                                        <p:strVal val="visible"/>
                                      </p:to>
                                    </p:set>
                                    <p:animEffect transition="in" filter="box(in)">
                                      <p:cBhvr>
                                        <p:cTn id="10" dur="500"/>
                                        <p:tgtEl>
                                          <p:spTgt spid="11776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7766"/>
                                        </p:tgtEl>
                                        <p:attrNameLst>
                                          <p:attrName>style.visibility</p:attrName>
                                        </p:attrNameLst>
                                      </p:cBhvr>
                                      <p:to>
                                        <p:strVal val="visible"/>
                                      </p:to>
                                    </p:set>
                                    <p:animEffect transition="in" filter="box(in)">
                                      <p:cBhvr>
                                        <p:cTn id="13" dur="500"/>
                                        <p:tgtEl>
                                          <p:spTgt spid="11776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7764"/>
                                        </p:tgtEl>
                                        <p:attrNameLst>
                                          <p:attrName>style.visibility</p:attrName>
                                        </p:attrNameLst>
                                      </p:cBhvr>
                                      <p:to>
                                        <p:strVal val="visible"/>
                                      </p:to>
                                    </p:set>
                                    <p:animEffect transition="in" filter="box(in)">
                                      <p:cBhvr>
                                        <p:cTn id="16" dur="500"/>
                                        <p:tgtEl>
                                          <p:spTgt spid="11776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7765"/>
                                        </p:tgtEl>
                                        <p:attrNameLst>
                                          <p:attrName>style.visibility</p:attrName>
                                        </p:attrNameLst>
                                      </p:cBhvr>
                                      <p:to>
                                        <p:strVal val="visible"/>
                                      </p:to>
                                    </p:set>
                                    <p:animEffect transition="in" filter="box(in)">
                                      <p:cBhvr>
                                        <p:cTn id="19" dur="500"/>
                                        <p:tgtEl>
                                          <p:spTgt spid="11776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7767"/>
                                        </p:tgtEl>
                                        <p:attrNameLst>
                                          <p:attrName>style.visibility</p:attrName>
                                        </p:attrNameLst>
                                      </p:cBhvr>
                                      <p:to>
                                        <p:strVal val="visible"/>
                                      </p:to>
                                    </p:set>
                                    <p:animEffect transition="in" filter="box(in)">
                                      <p:cBhvr>
                                        <p:cTn id="22" dur="500"/>
                                        <p:tgtEl>
                                          <p:spTgt spid="11776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7768"/>
                                        </p:tgtEl>
                                        <p:attrNameLst>
                                          <p:attrName>style.visibility</p:attrName>
                                        </p:attrNameLst>
                                      </p:cBhvr>
                                      <p:to>
                                        <p:strVal val="visible"/>
                                      </p:to>
                                    </p:set>
                                    <p:animEffect transition="in" filter="box(in)">
                                      <p:cBhvr>
                                        <p:cTn id="25"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P spid="117764" grpId="0" animBg="1"/>
      <p:bldP spid="117765" grpId="0"/>
      <p:bldP spid="117766" grpId="0"/>
      <p:bldP spid="117767" grpId="0" animBg="1"/>
      <p:bldP spid="117768" grpId="0"/>
      <p:bldP spid="184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body" idx="1"/>
          </p:nvPr>
        </p:nvSpPr>
        <p:spPr>
          <a:xfrm>
            <a:off x="685800" y="2362200"/>
            <a:ext cx="7772400" cy="3734100"/>
          </a:xfrm>
        </p:spPr>
        <p:txBody>
          <a:bodyPr/>
          <a:lstStyle/>
          <a:p>
            <a:pPr eaLnBrk="1" hangingPunct="1">
              <a:buFontTx/>
              <a:buNone/>
            </a:pPr>
            <a:r>
              <a:rPr lang="en-US" sz="4000" dirty="0" smtClean="0"/>
              <a:t>	</a:t>
            </a:r>
            <a:endParaRPr lang="en-US" sz="3600" b="1" dirty="0" smtClean="0"/>
          </a:p>
          <a:p>
            <a:pPr eaLnBrk="1" hangingPunct="1">
              <a:buFontTx/>
              <a:buNone/>
            </a:pPr>
            <a:r>
              <a:rPr lang="en-US" sz="4000" dirty="0" smtClean="0"/>
              <a:t>Bill</a:t>
            </a:r>
            <a:endParaRPr lang="en-US" sz="4000" dirty="0" smtClean="0"/>
          </a:p>
          <a:p>
            <a:pPr eaLnBrk="1" hangingPunct="1">
              <a:buFontTx/>
              <a:buNone/>
            </a:pPr>
            <a:r>
              <a:rPr lang="en-US" sz="4000" dirty="0" smtClean="0"/>
              <a:t>     </a:t>
            </a:r>
            <a:endParaRPr lang="en-US" sz="4000" dirty="0" smtClean="0"/>
          </a:p>
          <a:p>
            <a:pPr eaLnBrk="1" hangingPunct="1">
              <a:buFontTx/>
              <a:buNone/>
            </a:pPr>
            <a:r>
              <a:rPr lang="en-US" sz="4000" dirty="0" smtClean="0"/>
              <a:t>Maria</a:t>
            </a:r>
            <a:endParaRPr lang="en-US" sz="4000" dirty="0" smtClean="0"/>
          </a:p>
          <a:p>
            <a:pPr eaLnBrk="1" hangingPunct="1">
              <a:buFontTx/>
              <a:buNone/>
            </a:pPr>
            <a:r>
              <a:rPr lang="en-US" sz="4000" dirty="0" smtClean="0"/>
              <a:t> </a:t>
            </a:r>
            <a:endParaRPr lang="en-US" sz="4000" dirty="0" smtClean="0"/>
          </a:p>
        </p:txBody>
      </p:sp>
      <p:sp>
        <p:nvSpPr>
          <p:cNvPr id="19460" name="Rectangle 3"/>
          <p:cNvSpPr>
            <a:spLocks noChangeArrowheads="1"/>
          </p:cNvSpPr>
          <p:nvPr/>
        </p:nvSpPr>
        <p:spPr bwMode="auto">
          <a:xfrm>
            <a:off x="2743200" y="4724400"/>
            <a:ext cx="3733800" cy="533054"/>
          </a:xfrm>
          <a:prstGeom prst="rect">
            <a:avLst/>
          </a:prstGeom>
          <a:noFill/>
          <a:ln w="9525" algn="ctr">
            <a:solidFill>
              <a:schemeClr val="tx1"/>
            </a:solidFill>
            <a:miter lim="800000"/>
            <a:headEnd/>
            <a:tailEnd/>
          </a:ln>
        </p:spPr>
        <p:txBody>
          <a:bodyPr wrap="none" anchor="ctr"/>
          <a:lstStyle/>
          <a:p>
            <a:endParaRPr lang="en-US"/>
          </a:p>
        </p:txBody>
      </p:sp>
      <p:sp>
        <p:nvSpPr>
          <p:cNvPr id="19461" name="Rectangle 4"/>
          <p:cNvSpPr>
            <a:spLocks noChangeArrowheads="1"/>
          </p:cNvSpPr>
          <p:nvPr/>
        </p:nvSpPr>
        <p:spPr bwMode="auto">
          <a:xfrm>
            <a:off x="2743200" y="3276600"/>
            <a:ext cx="1066800" cy="533054"/>
          </a:xfrm>
          <a:prstGeom prst="rect">
            <a:avLst/>
          </a:prstGeom>
          <a:noFill/>
          <a:ln w="9525" algn="ctr">
            <a:solidFill>
              <a:schemeClr val="tx1"/>
            </a:solidFill>
            <a:miter lim="800000"/>
            <a:headEnd/>
            <a:tailEnd/>
          </a:ln>
        </p:spPr>
        <p:txBody>
          <a:bodyPr wrap="none" anchor="ctr"/>
          <a:lstStyle/>
          <a:p>
            <a:endParaRPr lang="en-US"/>
          </a:p>
        </p:txBody>
      </p:sp>
      <p:sp>
        <p:nvSpPr>
          <p:cNvPr id="19462" name="Text Box 5"/>
          <p:cNvSpPr txBox="1">
            <a:spLocks noChangeArrowheads="1"/>
          </p:cNvSpPr>
          <p:nvPr/>
        </p:nvSpPr>
        <p:spPr bwMode="auto">
          <a:xfrm>
            <a:off x="4038600" y="3276600"/>
            <a:ext cx="381000" cy="461665"/>
          </a:xfrm>
          <a:prstGeom prst="rect">
            <a:avLst/>
          </a:prstGeom>
          <a:noFill/>
          <a:ln w="9525" algn="ctr">
            <a:noFill/>
            <a:miter lim="800000"/>
            <a:headEnd/>
            <a:tailEnd/>
          </a:ln>
        </p:spPr>
        <p:txBody>
          <a:bodyPr wrap="square">
            <a:spAutoFit/>
          </a:bodyPr>
          <a:lstStyle/>
          <a:p>
            <a:pPr algn="ctr"/>
            <a:r>
              <a:rPr lang="en-US" sz="2400" dirty="0"/>
              <a:t>3</a:t>
            </a:r>
          </a:p>
        </p:txBody>
      </p:sp>
      <p:sp>
        <p:nvSpPr>
          <p:cNvPr id="19463" name="Text Box 6"/>
          <p:cNvSpPr txBox="1">
            <a:spLocks noChangeArrowheads="1"/>
          </p:cNvSpPr>
          <p:nvPr/>
        </p:nvSpPr>
        <p:spPr bwMode="auto">
          <a:xfrm>
            <a:off x="6629400" y="4800600"/>
            <a:ext cx="685800" cy="461665"/>
          </a:xfrm>
          <a:prstGeom prst="rect">
            <a:avLst/>
          </a:prstGeom>
          <a:noFill/>
          <a:ln w="9525" algn="ctr">
            <a:noFill/>
            <a:miter lim="800000"/>
            <a:headEnd/>
            <a:tailEnd/>
          </a:ln>
        </p:spPr>
        <p:txBody>
          <a:bodyPr>
            <a:spAutoFit/>
          </a:bodyPr>
          <a:lstStyle/>
          <a:p>
            <a:pPr algn="ctr">
              <a:spcBef>
                <a:spcPct val="50000"/>
              </a:spcBef>
            </a:pPr>
            <a:r>
              <a:rPr lang="en-US" sz="2400" dirty="0"/>
              <a:t>10</a:t>
            </a:r>
          </a:p>
        </p:txBody>
      </p:sp>
      <p:sp>
        <p:nvSpPr>
          <p:cNvPr id="19464" name="AutoShape 7"/>
          <p:cNvSpPr>
            <a:spLocks/>
          </p:cNvSpPr>
          <p:nvPr/>
        </p:nvSpPr>
        <p:spPr bwMode="auto">
          <a:xfrm rot="-5400000">
            <a:off x="4953195" y="3200205"/>
            <a:ext cx="304410" cy="2590800"/>
          </a:xfrm>
          <a:prstGeom prst="rightBrace">
            <a:avLst>
              <a:gd name="adj1" fmla="val 60444"/>
              <a:gd name="adj2" fmla="val 50000"/>
            </a:avLst>
          </a:prstGeom>
          <a:noFill/>
          <a:ln w="9525">
            <a:solidFill>
              <a:schemeClr val="tx1"/>
            </a:solidFill>
            <a:round/>
            <a:headEnd/>
            <a:tailEnd/>
          </a:ln>
        </p:spPr>
        <p:txBody>
          <a:bodyPr wrap="none" anchor="ctr"/>
          <a:lstStyle/>
          <a:p>
            <a:endParaRPr lang="en-US"/>
          </a:p>
        </p:txBody>
      </p:sp>
      <p:sp>
        <p:nvSpPr>
          <p:cNvPr id="19465" name="Text Box 8"/>
          <p:cNvSpPr txBox="1">
            <a:spLocks noChangeArrowheads="1"/>
          </p:cNvSpPr>
          <p:nvPr/>
        </p:nvSpPr>
        <p:spPr bwMode="auto">
          <a:xfrm>
            <a:off x="4800600" y="3810000"/>
            <a:ext cx="609600" cy="461665"/>
          </a:xfrm>
          <a:prstGeom prst="rect">
            <a:avLst/>
          </a:prstGeom>
          <a:noFill/>
          <a:ln w="9525" algn="ctr">
            <a:noFill/>
            <a:miter lim="800000"/>
            <a:headEnd/>
            <a:tailEnd/>
          </a:ln>
        </p:spPr>
        <p:txBody>
          <a:bodyPr>
            <a:spAutoFit/>
          </a:bodyPr>
          <a:lstStyle/>
          <a:p>
            <a:pPr algn="ctr">
              <a:spcBef>
                <a:spcPct val="50000"/>
              </a:spcBef>
            </a:pPr>
            <a:r>
              <a:rPr lang="en-US" sz="2400" dirty="0"/>
              <a:t>?</a:t>
            </a:r>
          </a:p>
        </p:txBody>
      </p:sp>
      <p:cxnSp>
        <p:nvCxnSpPr>
          <p:cNvPr id="10" name="Straight Connector 9"/>
          <p:cNvCxnSpPr/>
          <p:nvPr/>
        </p:nvCxnSpPr>
        <p:spPr bwMode="auto">
          <a:xfrm>
            <a:off x="3810000" y="47244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38200" y="990600"/>
            <a:ext cx="8001001" cy="646331"/>
          </a:xfrm>
          <a:prstGeom prst="rect">
            <a:avLst/>
          </a:prstGeom>
          <a:noFill/>
        </p:spPr>
        <p:txBody>
          <a:bodyPr wrap="square" rtlCol="0">
            <a:spAutoFit/>
          </a:bodyPr>
          <a:lstStyle/>
          <a:p>
            <a:r>
              <a:rPr lang="en-US" dirty="0" smtClean="0"/>
              <a:t>Maria has 10 cookies. Bill has 3 cookies. How many more cookies than Bill does Maria have?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box(in)">
                                      <p:cBhvr>
                                        <p:cTn id="10" dur="500"/>
                                        <p:tgtEl>
                                          <p:spTgt spid="1946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462"/>
                                        </p:tgtEl>
                                        <p:attrNameLst>
                                          <p:attrName>style.visibility</p:attrName>
                                        </p:attrNameLst>
                                      </p:cBhvr>
                                      <p:to>
                                        <p:strVal val="visible"/>
                                      </p:to>
                                    </p:set>
                                    <p:animEffect transition="in" filter="box(in)">
                                      <p:cBhvr>
                                        <p:cTn id="13" dur="500"/>
                                        <p:tgtEl>
                                          <p:spTgt spid="1946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463"/>
                                        </p:tgtEl>
                                        <p:attrNameLst>
                                          <p:attrName>style.visibility</p:attrName>
                                        </p:attrNameLst>
                                      </p:cBhvr>
                                      <p:to>
                                        <p:strVal val="visible"/>
                                      </p:to>
                                    </p:set>
                                    <p:animEffect transition="in" filter="box(in)">
                                      <p:cBhvr>
                                        <p:cTn id="16" dur="500"/>
                                        <p:tgtEl>
                                          <p:spTgt spid="1946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464"/>
                                        </p:tgtEl>
                                        <p:attrNameLst>
                                          <p:attrName>style.visibility</p:attrName>
                                        </p:attrNameLst>
                                      </p:cBhvr>
                                      <p:to>
                                        <p:strVal val="visible"/>
                                      </p:to>
                                    </p:set>
                                    <p:animEffect transition="in" filter="box(in)">
                                      <p:cBhvr>
                                        <p:cTn id="19" dur="500"/>
                                        <p:tgtEl>
                                          <p:spTgt spid="1946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465"/>
                                        </p:tgtEl>
                                        <p:attrNameLst>
                                          <p:attrName>style.visibility</p:attrName>
                                        </p:attrNameLst>
                                      </p:cBhvr>
                                      <p:to>
                                        <p:strVal val="visible"/>
                                      </p:to>
                                    </p:set>
                                    <p:animEffect transition="in" filter="box(in)">
                                      <p:cBhvr>
                                        <p:cTn id="22" dur="500"/>
                                        <p:tgtEl>
                                          <p:spTgt spid="19465"/>
                                        </p:tgtEl>
                                      </p:cBhvr>
                                    </p:animEffect>
                                  </p:childTnLst>
                                </p:cTn>
                              </p:par>
                              <p:par>
                                <p:cTn id="23" presetID="4"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p:bldP spid="19463" grpId="0"/>
      <p:bldP spid="19464" grpId="0" animBg="1"/>
      <p:bldP spid="194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1447800" y="0"/>
            <a:ext cx="7543800" cy="2308324"/>
          </a:xfrm>
          <a:prstGeom prst="rect">
            <a:avLst/>
          </a:prstGeom>
          <a:noFill/>
          <a:ln w="9525">
            <a:noFill/>
            <a:miter lim="800000"/>
            <a:headEnd/>
            <a:tailEnd/>
          </a:ln>
        </p:spPr>
        <p:txBody>
          <a:bodyPr wrap="square">
            <a:spAutoFit/>
          </a:bodyPr>
          <a:lstStyle/>
          <a:p>
            <a:pPr>
              <a:spcBef>
                <a:spcPct val="50000"/>
              </a:spcBef>
            </a:pPr>
            <a:endParaRPr lang="en-US" sz="3200" dirty="0"/>
          </a:p>
          <a:p>
            <a:pPr>
              <a:spcBef>
                <a:spcPct val="50000"/>
              </a:spcBef>
            </a:pPr>
            <a:r>
              <a:rPr lang="en-US" sz="3200" dirty="0" smtClean="0">
                <a:cs typeface="Times New Roman" pitchFamily="18" charset="0"/>
              </a:rPr>
              <a:t>Gretchen </a:t>
            </a:r>
            <a:r>
              <a:rPr lang="en-US" sz="3200" dirty="0">
                <a:cs typeface="Times New Roman" pitchFamily="18" charset="0"/>
              </a:rPr>
              <a:t>has $10. </a:t>
            </a:r>
            <a:r>
              <a:rPr lang="en-US" sz="3200" dirty="0" err="1" smtClean="0">
                <a:cs typeface="Times New Roman" pitchFamily="18" charset="0"/>
              </a:rPr>
              <a:t>Rafa</a:t>
            </a:r>
            <a:r>
              <a:rPr lang="en-US" sz="3200" dirty="0" smtClean="0">
                <a:cs typeface="Times New Roman" pitchFamily="18" charset="0"/>
              </a:rPr>
              <a:t> </a:t>
            </a:r>
            <a:r>
              <a:rPr lang="en-US" sz="3200" dirty="0">
                <a:cs typeface="Times New Roman" pitchFamily="18" charset="0"/>
              </a:rPr>
              <a:t>has $2 more than </a:t>
            </a:r>
            <a:r>
              <a:rPr lang="en-US" sz="3200" dirty="0" smtClean="0">
                <a:cs typeface="Times New Roman" pitchFamily="18" charset="0"/>
              </a:rPr>
              <a:t>Gretchen. </a:t>
            </a:r>
            <a:r>
              <a:rPr lang="en-US" sz="3200" dirty="0">
                <a:cs typeface="Times New Roman" pitchFamily="18" charset="0"/>
              </a:rPr>
              <a:t>How much do they have </a:t>
            </a:r>
            <a:r>
              <a:rPr lang="en-US" sz="3200" dirty="0" smtClean="0">
                <a:cs typeface="Times New Roman" pitchFamily="18" charset="0"/>
              </a:rPr>
              <a:t>altogether?</a:t>
            </a:r>
            <a:endParaRPr lang="en-US" sz="3200" dirty="0">
              <a:cs typeface="Times New Roman" pitchFamily="18" charset="0"/>
            </a:endParaRPr>
          </a:p>
        </p:txBody>
      </p:sp>
      <p:sp>
        <p:nvSpPr>
          <p:cNvPr id="119811" name="Rectangle 3"/>
          <p:cNvSpPr>
            <a:spLocks noChangeArrowheads="1"/>
          </p:cNvSpPr>
          <p:nvPr/>
        </p:nvSpPr>
        <p:spPr bwMode="auto">
          <a:xfrm>
            <a:off x="1676400" y="3048151"/>
            <a:ext cx="4802188" cy="608818"/>
          </a:xfrm>
          <a:prstGeom prst="rect">
            <a:avLst/>
          </a:prstGeom>
          <a:noFill/>
          <a:ln w="9525">
            <a:solidFill>
              <a:schemeClr val="tx1"/>
            </a:solidFill>
            <a:miter lim="800000"/>
            <a:headEnd/>
            <a:tailEnd/>
          </a:ln>
        </p:spPr>
        <p:txBody>
          <a:bodyPr wrap="none" anchor="ctr"/>
          <a:lstStyle/>
          <a:p>
            <a:pPr algn="ctr"/>
            <a:endParaRPr lang="en-US" sz="2400"/>
          </a:p>
        </p:txBody>
      </p:sp>
      <p:sp>
        <p:nvSpPr>
          <p:cNvPr id="119812" name="Rectangle 4"/>
          <p:cNvSpPr>
            <a:spLocks noChangeArrowheads="1"/>
          </p:cNvSpPr>
          <p:nvPr/>
        </p:nvSpPr>
        <p:spPr bwMode="auto">
          <a:xfrm>
            <a:off x="1676400" y="4343400"/>
            <a:ext cx="5867400" cy="610172"/>
          </a:xfrm>
          <a:prstGeom prst="rect">
            <a:avLst/>
          </a:prstGeom>
          <a:noFill/>
          <a:ln w="9525">
            <a:solidFill>
              <a:schemeClr val="tx1"/>
            </a:solidFill>
            <a:miter lim="800000"/>
            <a:headEnd/>
            <a:tailEnd/>
          </a:ln>
        </p:spPr>
        <p:txBody>
          <a:bodyPr wrap="none" anchor="ctr"/>
          <a:lstStyle/>
          <a:p>
            <a:endParaRPr lang="en-US"/>
          </a:p>
        </p:txBody>
      </p:sp>
      <p:sp>
        <p:nvSpPr>
          <p:cNvPr id="119813" name="Text Box 5"/>
          <p:cNvSpPr txBox="1">
            <a:spLocks noChangeArrowheads="1"/>
          </p:cNvSpPr>
          <p:nvPr/>
        </p:nvSpPr>
        <p:spPr bwMode="auto">
          <a:xfrm>
            <a:off x="381000" y="3201031"/>
            <a:ext cx="1219200" cy="369332"/>
          </a:xfrm>
          <a:prstGeom prst="rect">
            <a:avLst/>
          </a:prstGeom>
          <a:noFill/>
          <a:ln w="9525">
            <a:noFill/>
            <a:miter lim="800000"/>
            <a:headEnd/>
            <a:tailEnd/>
          </a:ln>
        </p:spPr>
        <p:txBody>
          <a:bodyPr wrap="square">
            <a:spAutoFit/>
          </a:bodyPr>
          <a:lstStyle/>
          <a:p>
            <a:pPr>
              <a:spcBef>
                <a:spcPct val="50000"/>
              </a:spcBef>
            </a:pPr>
            <a:r>
              <a:rPr lang="en-US" dirty="0" smtClean="0"/>
              <a:t>Gretchen</a:t>
            </a:r>
            <a:endParaRPr lang="en-US" dirty="0"/>
          </a:p>
        </p:txBody>
      </p:sp>
      <p:sp>
        <p:nvSpPr>
          <p:cNvPr id="119814" name="Text Box 6"/>
          <p:cNvSpPr txBox="1">
            <a:spLocks noChangeArrowheads="1"/>
          </p:cNvSpPr>
          <p:nvPr/>
        </p:nvSpPr>
        <p:spPr bwMode="auto">
          <a:xfrm>
            <a:off x="685800" y="4495785"/>
            <a:ext cx="762000" cy="369332"/>
          </a:xfrm>
          <a:prstGeom prst="rect">
            <a:avLst/>
          </a:prstGeom>
          <a:noFill/>
          <a:ln w="9525">
            <a:noFill/>
            <a:miter lim="800000"/>
            <a:headEnd/>
            <a:tailEnd/>
          </a:ln>
        </p:spPr>
        <p:txBody>
          <a:bodyPr>
            <a:spAutoFit/>
          </a:bodyPr>
          <a:lstStyle/>
          <a:p>
            <a:pPr>
              <a:spcBef>
                <a:spcPct val="50000"/>
              </a:spcBef>
            </a:pPr>
            <a:r>
              <a:rPr lang="en-US" dirty="0" err="1" smtClean="0"/>
              <a:t>Rafa</a:t>
            </a:r>
            <a:endParaRPr lang="en-US" dirty="0"/>
          </a:p>
        </p:txBody>
      </p:sp>
      <p:sp>
        <p:nvSpPr>
          <p:cNvPr id="119815" name="Text Box 7"/>
          <p:cNvSpPr txBox="1">
            <a:spLocks noChangeArrowheads="1"/>
          </p:cNvSpPr>
          <p:nvPr/>
        </p:nvSpPr>
        <p:spPr bwMode="auto">
          <a:xfrm>
            <a:off x="3621088" y="2515096"/>
            <a:ext cx="874712" cy="461665"/>
          </a:xfrm>
          <a:prstGeom prst="rect">
            <a:avLst/>
          </a:prstGeom>
          <a:noFill/>
          <a:ln w="9525">
            <a:noFill/>
            <a:miter lim="800000"/>
            <a:headEnd/>
            <a:tailEnd/>
          </a:ln>
        </p:spPr>
        <p:txBody>
          <a:bodyPr>
            <a:spAutoFit/>
          </a:bodyPr>
          <a:lstStyle/>
          <a:p>
            <a:pPr>
              <a:spcBef>
                <a:spcPct val="50000"/>
              </a:spcBef>
            </a:pPr>
            <a:r>
              <a:rPr lang="en-US" sz="2400" dirty="0"/>
              <a:t>$10 </a:t>
            </a:r>
          </a:p>
        </p:txBody>
      </p:sp>
      <p:sp>
        <p:nvSpPr>
          <p:cNvPr id="119816" name="Line 8"/>
          <p:cNvSpPr>
            <a:spLocks noChangeShapeType="1"/>
          </p:cNvSpPr>
          <p:nvPr/>
        </p:nvSpPr>
        <p:spPr bwMode="auto">
          <a:xfrm>
            <a:off x="4343400" y="2713977"/>
            <a:ext cx="2135188" cy="29764"/>
          </a:xfrm>
          <a:prstGeom prst="line">
            <a:avLst/>
          </a:prstGeom>
          <a:noFill/>
          <a:ln w="9525">
            <a:solidFill>
              <a:schemeClr val="tx1"/>
            </a:solidFill>
            <a:round/>
            <a:headEnd/>
            <a:tailEnd type="triangle" w="med" len="med"/>
          </a:ln>
        </p:spPr>
        <p:txBody>
          <a:bodyPr/>
          <a:lstStyle/>
          <a:p>
            <a:endParaRPr lang="en-US"/>
          </a:p>
        </p:txBody>
      </p:sp>
      <p:sp>
        <p:nvSpPr>
          <p:cNvPr id="119817" name="Line 9"/>
          <p:cNvSpPr>
            <a:spLocks noChangeShapeType="1"/>
          </p:cNvSpPr>
          <p:nvPr/>
        </p:nvSpPr>
        <p:spPr bwMode="auto">
          <a:xfrm flipH="1">
            <a:off x="1600200" y="2713977"/>
            <a:ext cx="2133600" cy="0"/>
          </a:xfrm>
          <a:prstGeom prst="line">
            <a:avLst/>
          </a:prstGeom>
          <a:noFill/>
          <a:ln w="9525">
            <a:solidFill>
              <a:schemeClr val="tx1"/>
            </a:solidFill>
            <a:round/>
            <a:headEnd/>
            <a:tailEnd type="triangle" w="med" len="med"/>
          </a:ln>
        </p:spPr>
        <p:txBody>
          <a:bodyPr/>
          <a:lstStyle/>
          <a:p>
            <a:endParaRPr lang="en-US"/>
          </a:p>
        </p:txBody>
      </p:sp>
      <p:sp>
        <p:nvSpPr>
          <p:cNvPr id="119818" name="Text Box 10"/>
          <p:cNvSpPr txBox="1">
            <a:spLocks noChangeArrowheads="1"/>
          </p:cNvSpPr>
          <p:nvPr/>
        </p:nvSpPr>
        <p:spPr bwMode="auto">
          <a:xfrm>
            <a:off x="6783389" y="3885613"/>
            <a:ext cx="606425" cy="461665"/>
          </a:xfrm>
          <a:prstGeom prst="rect">
            <a:avLst/>
          </a:prstGeom>
          <a:noFill/>
          <a:ln w="9525">
            <a:noFill/>
            <a:miter lim="800000"/>
            <a:headEnd/>
            <a:tailEnd/>
          </a:ln>
        </p:spPr>
        <p:txBody>
          <a:bodyPr>
            <a:spAutoFit/>
          </a:bodyPr>
          <a:lstStyle/>
          <a:p>
            <a:pPr>
              <a:spcBef>
                <a:spcPct val="50000"/>
              </a:spcBef>
            </a:pPr>
            <a:r>
              <a:rPr lang="en-US" sz="2400" dirty="0"/>
              <a:t>$2</a:t>
            </a:r>
          </a:p>
        </p:txBody>
      </p:sp>
      <p:sp>
        <p:nvSpPr>
          <p:cNvPr id="119819" name="Line 11"/>
          <p:cNvSpPr>
            <a:spLocks noChangeShapeType="1"/>
          </p:cNvSpPr>
          <p:nvPr/>
        </p:nvSpPr>
        <p:spPr bwMode="auto">
          <a:xfrm>
            <a:off x="7239000" y="4114259"/>
            <a:ext cx="304800" cy="0"/>
          </a:xfrm>
          <a:prstGeom prst="line">
            <a:avLst/>
          </a:prstGeom>
          <a:noFill/>
          <a:ln w="9525">
            <a:solidFill>
              <a:schemeClr val="tx1"/>
            </a:solidFill>
            <a:round/>
            <a:headEnd/>
            <a:tailEnd type="triangle" w="med" len="med"/>
          </a:ln>
        </p:spPr>
        <p:txBody>
          <a:bodyPr/>
          <a:lstStyle/>
          <a:p>
            <a:endParaRPr lang="en-US"/>
          </a:p>
        </p:txBody>
      </p:sp>
      <p:sp>
        <p:nvSpPr>
          <p:cNvPr id="119820" name="Line 12"/>
          <p:cNvSpPr>
            <a:spLocks noChangeShapeType="1"/>
          </p:cNvSpPr>
          <p:nvPr/>
        </p:nvSpPr>
        <p:spPr bwMode="auto">
          <a:xfrm flipH="1">
            <a:off x="6478588" y="4114259"/>
            <a:ext cx="379412" cy="0"/>
          </a:xfrm>
          <a:prstGeom prst="line">
            <a:avLst/>
          </a:prstGeom>
          <a:noFill/>
          <a:ln w="9525">
            <a:solidFill>
              <a:schemeClr val="tx1"/>
            </a:solidFill>
            <a:round/>
            <a:headEnd/>
            <a:tailEnd type="triangle" w="med" len="med"/>
          </a:ln>
        </p:spPr>
        <p:txBody>
          <a:bodyPr/>
          <a:lstStyle/>
          <a:p>
            <a:endParaRPr lang="en-US"/>
          </a:p>
        </p:txBody>
      </p:sp>
      <p:sp>
        <p:nvSpPr>
          <p:cNvPr id="119821" name="AutoShape 13"/>
          <p:cNvSpPr>
            <a:spLocks/>
          </p:cNvSpPr>
          <p:nvPr/>
        </p:nvSpPr>
        <p:spPr bwMode="auto">
          <a:xfrm>
            <a:off x="7772400" y="2819505"/>
            <a:ext cx="304800" cy="2133570"/>
          </a:xfrm>
          <a:prstGeom prst="rightBrace">
            <a:avLst>
              <a:gd name="adj1" fmla="val 68446"/>
              <a:gd name="adj2" fmla="val 50000"/>
            </a:avLst>
          </a:prstGeom>
          <a:noFill/>
          <a:ln w="9525">
            <a:solidFill>
              <a:schemeClr val="tx1"/>
            </a:solidFill>
            <a:round/>
            <a:headEnd/>
            <a:tailEnd/>
          </a:ln>
        </p:spPr>
        <p:txBody>
          <a:bodyPr wrap="none" anchor="ctr"/>
          <a:lstStyle/>
          <a:p>
            <a:pPr algn="ctr"/>
            <a:endParaRPr lang="en-US" sz="4400">
              <a:solidFill>
                <a:schemeClr val="tx2"/>
              </a:solidFill>
            </a:endParaRPr>
          </a:p>
          <a:p>
            <a:pPr algn="ctr"/>
            <a:endParaRPr lang="en-US" sz="2400"/>
          </a:p>
        </p:txBody>
      </p:sp>
      <p:sp>
        <p:nvSpPr>
          <p:cNvPr id="119822" name="Text Box 14"/>
          <p:cNvSpPr txBox="1">
            <a:spLocks noChangeArrowheads="1"/>
          </p:cNvSpPr>
          <p:nvPr/>
        </p:nvSpPr>
        <p:spPr bwMode="auto">
          <a:xfrm>
            <a:off x="8229600" y="3581205"/>
            <a:ext cx="381000" cy="523220"/>
          </a:xfrm>
          <a:prstGeom prst="rect">
            <a:avLst/>
          </a:prstGeom>
          <a:noFill/>
          <a:ln w="9525">
            <a:noFill/>
            <a:miter lim="800000"/>
            <a:headEnd/>
            <a:tailEnd/>
          </a:ln>
        </p:spPr>
        <p:txBody>
          <a:bodyPr>
            <a:spAutoFit/>
          </a:bodyPr>
          <a:lstStyle/>
          <a:p>
            <a:pPr>
              <a:spcBef>
                <a:spcPct val="50000"/>
              </a:spcBef>
            </a:pPr>
            <a:r>
              <a:rPr lang="en-US" sz="2800" b="1" dirty="0"/>
              <a:t>?</a:t>
            </a:r>
          </a:p>
        </p:txBody>
      </p:sp>
      <p:cxnSp>
        <p:nvCxnSpPr>
          <p:cNvPr id="16" name="Straight Connector 15"/>
          <p:cNvCxnSpPr/>
          <p:nvPr/>
        </p:nvCxnSpPr>
        <p:spPr bwMode="auto">
          <a:xfrm>
            <a:off x="6477000" y="365760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477000" y="365760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a:xfrm flipV="1">
            <a:off x="6477000" y="4343400"/>
            <a:ext cx="0" cy="609600"/>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box(in)">
                                      <p:cBhvr>
                                        <p:cTn id="7" dur="500"/>
                                        <p:tgtEl>
                                          <p:spTgt spid="1198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9813"/>
                                        </p:tgtEl>
                                        <p:attrNameLst>
                                          <p:attrName>style.visibility</p:attrName>
                                        </p:attrNameLst>
                                      </p:cBhvr>
                                      <p:to>
                                        <p:strVal val="visible"/>
                                      </p:to>
                                    </p:set>
                                    <p:animEffect transition="in" filter="box(in)">
                                      <p:cBhvr>
                                        <p:cTn id="10" dur="500"/>
                                        <p:tgtEl>
                                          <p:spTgt spid="1198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9812"/>
                                        </p:tgtEl>
                                        <p:attrNameLst>
                                          <p:attrName>style.visibility</p:attrName>
                                        </p:attrNameLst>
                                      </p:cBhvr>
                                      <p:to>
                                        <p:strVal val="visible"/>
                                      </p:to>
                                    </p:set>
                                    <p:animEffect transition="in" filter="box(in)">
                                      <p:cBhvr>
                                        <p:cTn id="13" dur="500"/>
                                        <p:tgtEl>
                                          <p:spTgt spid="1198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9814"/>
                                        </p:tgtEl>
                                        <p:attrNameLst>
                                          <p:attrName>style.visibility</p:attrName>
                                        </p:attrNameLst>
                                      </p:cBhvr>
                                      <p:to>
                                        <p:strVal val="visible"/>
                                      </p:to>
                                    </p:set>
                                    <p:animEffect transition="in" filter="box(in)">
                                      <p:cBhvr>
                                        <p:cTn id="16" dur="500"/>
                                        <p:tgtEl>
                                          <p:spTgt spid="11981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9815"/>
                                        </p:tgtEl>
                                        <p:attrNameLst>
                                          <p:attrName>style.visibility</p:attrName>
                                        </p:attrNameLst>
                                      </p:cBhvr>
                                      <p:to>
                                        <p:strVal val="visible"/>
                                      </p:to>
                                    </p:set>
                                    <p:animEffect transition="in" filter="box(in)">
                                      <p:cBhvr>
                                        <p:cTn id="21" dur="500"/>
                                        <p:tgtEl>
                                          <p:spTgt spid="11981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19817"/>
                                        </p:tgtEl>
                                        <p:attrNameLst>
                                          <p:attrName>style.visibility</p:attrName>
                                        </p:attrNameLst>
                                      </p:cBhvr>
                                      <p:to>
                                        <p:strVal val="visible"/>
                                      </p:to>
                                    </p:set>
                                    <p:animEffect transition="in" filter="box(in)">
                                      <p:cBhvr>
                                        <p:cTn id="24" dur="500"/>
                                        <p:tgtEl>
                                          <p:spTgt spid="11981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19816"/>
                                        </p:tgtEl>
                                        <p:attrNameLst>
                                          <p:attrName>style.visibility</p:attrName>
                                        </p:attrNameLst>
                                      </p:cBhvr>
                                      <p:to>
                                        <p:strVal val="visible"/>
                                      </p:to>
                                    </p:set>
                                    <p:animEffect transition="in" filter="box(in)">
                                      <p:cBhvr>
                                        <p:cTn id="27" dur="500"/>
                                        <p:tgtEl>
                                          <p:spTgt spid="1198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ox(in)">
                                      <p:cBhvr>
                                        <p:cTn id="32" dur="1000"/>
                                        <p:tgtEl>
                                          <p:spTgt spid="2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9818"/>
                                        </p:tgtEl>
                                        <p:attrNameLst>
                                          <p:attrName>style.visibility</p:attrName>
                                        </p:attrNameLst>
                                      </p:cBhvr>
                                      <p:to>
                                        <p:strVal val="visible"/>
                                      </p:to>
                                    </p:set>
                                    <p:animEffect transition="in" filter="box(in)">
                                      <p:cBhvr>
                                        <p:cTn id="35" dur="1000"/>
                                        <p:tgtEl>
                                          <p:spTgt spid="11981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9820"/>
                                        </p:tgtEl>
                                        <p:attrNameLst>
                                          <p:attrName>style.visibility</p:attrName>
                                        </p:attrNameLst>
                                      </p:cBhvr>
                                      <p:to>
                                        <p:strVal val="visible"/>
                                      </p:to>
                                    </p:set>
                                    <p:animEffect transition="in" filter="box(in)">
                                      <p:cBhvr>
                                        <p:cTn id="38" dur="1000"/>
                                        <p:tgtEl>
                                          <p:spTgt spid="119820"/>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19819"/>
                                        </p:tgtEl>
                                        <p:attrNameLst>
                                          <p:attrName>style.visibility</p:attrName>
                                        </p:attrNameLst>
                                      </p:cBhvr>
                                      <p:to>
                                        <p:strVal val="visible"/>
                                      </p:to>
                                    </p:set>
                                    <p:animEffect transition="in" filter="box(in)">
                                      <p:cBhvr>
                                        <p:cTn id="41" dur="1000"/>
                                        <p:tgtEl>
                                          <p:spTgt spid="11981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19821"/>
                                        </p:tgtEl>
                                        <p:attrNameLst>
                                          <p:attrName>style.visibility</p:attrName>
                                        </p:attrNameLst>
                                      </p:cBhvr>
                                      <p:to>
                                        <p:strVal val="visible"/>
                                      </p:to>
                                    </p:set>
                                    <p:animEffect transition="in" filter="box(in)">
                                      <p:cBhvr>
                                        <p:cTn id="46" dur="1000"/>
                                        <p:tgtEl>
                                          <p:spTgt spid="11982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19822"/>
                                        </p:tgtEl>
                                        <p:attrNameLst>
                                          <p:attrName>style.visibility</p:attrName>
                                        </p:attrNameLst>
                                      </p:cBhvr>
                                      <p:to>
                                        <p:strVal val="visible"/>
                                      </p:to>
                                    </p:set>
                                    <p:animEffect transition="in" filter="box(in)">
                                      <p:cBhvr>
                                        <p:cTn id="49" dur="1000"/>
                                        <p:tgtEl>
                                          <p:spTgt spid="119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P spid="119812" grpId="0" animBg="1"/>
      <p:bldP spid="119813" grpId="0"/>
      <p:bldP spid="119814" grpId="0"/>
      <p:bldP spid="119815" grpId="0"/>
      <p:bldP spid="119816" grpId="0" animBg="1"/>
      <p:bldP spid="119817" grpId="0" animBg="1"/>
      <p:bldP spid="119818" grpId="0"/>
      <p:bldP spid="119819" grpId="0" animBg="1"/>
      <p:bldP spid="119820" grpId="0" animBg="1"/>
      <p:bldP spid="119821" grpId="0" animBg="1"/>
      <p:bldP spid="1198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457200" y="838200"/>
            <a:ext cx="7926387" cy="1600201"/>
          </a:xfrm>
        </p:spPr>
        <p:txBody>
          <a:bodyPr/>
          <a:lstStyle/>
          <a:p>
            <a:pPr eaLnBrk="1" hangingPunct="1"/>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Example : The sum of two numbers is 36. The smaller number is one-third of the larger number. Find the two numbers. </a:t>
            </a:r>
            <a:br>
              <a:rPr lang="en-US" sz="2800" dirty="0" smtClean="0">
                <a:solidFill>
                  <a:schemeClr val="tx1"/>
                </a:solidFill>
              </a:rPr>
            </a:br>
            <a:endParaRPr lang="en-US" sz="2800" dirty="0" smtClean="0">
              <a:solidFill>
                <a:schemeClr val="tx1"/>
              </a:solidFill>
            </a:endParaRPr>
          </a:p>
        </p:txBody>
      </p:sp>
      <p:sp>
        <p:nvSpPr>
          <p:cNvPr id="120835" name="Rectangle 3"/>
          <p:cNvSpPr>
            <a:spLocks noChangeArrowheads="1"/>
          </p:cNvSpPr>
          <p:nvPr/>
        </p:nvSpPr>
        <p:spPr bwMode="auto">
          <a:xfrm>
            <a:off x="2286000" y="2362215"/>
            <a:ext cx="1676400" cy="6859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0836" name="Rectangle 4"/>
          <p:cNvSpPr>
            <a:spLocks noChangeArrowheads="1"/>
          </p:cNvSpPr>
          <p:nvPr/>
        </p:nvSpPr>
        <p:spPr bwMode="auto">
          <a:xfrm>
            <a:off x="3962400" y="2362215"/>
            <a:ext cx="1676400" cy="6859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0837" name="Rectangle 5"/>
          <p:cNvSpPr>
            <a:spLocks noChangeArrowheads="1"/>
          </p:cNvSpPr>
          <p:nvPr/>
        </p:nvSpPr>
        <p:spPr bwMode="auto">
          <a:xfrm>
            <a:off x="5638800" y="2362215"/>
            <a:ext cx="1676400" cy="6859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0838" name="Rectangle 6"/>
          <p:cNvSpPr>
            <a:spLocks noChangeArrowheads="1"/>
          </p:cNvSpPr>
          <p:nvPr/>
        </p:nvSpPr>
        <p:spPr bwMode="auto">
          <a:xfrm>
            <a:off x="2286000" y="3431029"/>
            <a:ext cx="1676400" cy="68323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0839" name="Text Box 7"/>
          <p:cNvSpPr txBox="1">
            <a:spLocks noChangeArrowheads="1"/>
          </p:cNvSpPr>
          <p:nvPr/>
        </p:nvSpPr>
        <p:spPr bwMode="auto">
          <a:xfrm>
            <a:off x="533400" y="2515096"/>
            <a:ext cx="1525588" cy="461665"/>
          </a:xfrm>
          <a:prstGeom prst="rect">
            <a:avLst/>
          </a:prstGeom>
          <a:noFill/>
          <a:ln w="9525">
            <a:noFill/>
            <a:miter lim="800000"/>
            <a:headEnd/>
            <a:tailEnd/>
          </a:ln>
        </p:spPr>
        <p:txBody>
          <a:bodyPr>
            <a:spAutoFit/>
          </a:bodyPr>
          <a:lstStyle/>
          <a:p>
            <a:pPr algn="ctr">
              <a:spcBef>
                <a:spcPct val="50000"/>
              </a:spcBef>
            </a:pPr>
            <a:r>
              <a:rPr lang="en-US" sz="2400" dirty="0"/>
              <a:t>larger</a:t>
            </a:r>
          </a:p>
        </p:txBody>
      </p:sp>
      <p:sp>
        <p:nvSpPr>
          <p:cNvPr id="120840" name="Text Box 8"/>
          <p:cNvSpPr txBox="1">
            <a:spLocks noChangeArrowheads="1"/>
          </p:cNvSpPr>
          <p:nvPr/>
        </p:nvSpPr>
        <p:spPr bwMode="auto">
          <a:xfrm>
            <a:off x="685800" y="3505441"/>
            <a:ext cx="1295400" cy="461665"/>
          </a:xfrm>
          <a:prstGeom prst="rect">
            <a:avLst/>
          </a:prstGeom>
          <a:noFill/>
          <a:ln w="9525">
            <a:noFill/>
            <a:miter lim="800000"/>
            <a:headEnd/>
            <a:tailEnd/>
          </a:ln>
        </p:spPr>
        <p:txBody>
          <a:bodyPr wrap="square">
            <a:spAutoFit/>
          </a:bodyPr>
          <a:lstStyle/>
          <a:p>
            <a:pPr algn="ctr">
              <a:spcBef>
                <a:spcPct val="50000"/>
              </a:spcBef>
            </a:pPr>
            <a:r>
              <a:rPr lang="en-US" sz="2400" dirty="0"/>
              <a:t>smaller</a:t>
            </a:r>
          </a:p>
        </p:txBody>
      </p:sp>
      <p:sp>
        <p:nvSpPr>
          <p:cNvPr id="120841" name="Text Box 9"/>
          <p:cNvSpPr txBox="1">
            <a:spLocks noChangeArrowheads="1"/>
          </p:cNvSpPr>
          <p:nvPr/>
        </p:nvSpPr>
        <p:spPr bwMode="auto">
          <a:xfrm>
            <a:off x="914400" y="4572000"/>
            <a:ext cx="2209800" cy="830997"/>
          </a:xfrm>
          <a:prstGeom prst="rect">
            <a:avLst/>
          </a:prstGeom>
          <a:noFill/>
          <a:ln w="9525">
            <a:noFill/>
            <a:miter lim="800000"/>
            <a:headEnd/>
            <a:tailEnd/>
          </a:ln>
        </p:spPr>
        <p:txBody>
          <a:bodyPr>
            <a:spAutoFit/>
          </a:bodyPr>
          <a:lstStyle/>
          <a:p>
            <a:pPr>
              <a:spcBef>
                <a:spcPct val="50000"/>
              </a:spcBef>
            </a:pPr>
            <a:r>
              <a:rPr lang="en-US" sz="2400" dirty="0"/>
              <a:t>4 units = 36			</a:t>
            </a:r>
          </a:p>
        </p:txBody>
      </p:sp>
      <p:sp>
        <p:nvSpPr>
          <p:cNvPr id="120842" name="Text Box 10"/>
          <p:cNvSpPr txBox="1">
            <a:spLocks noChangeArrowheads="1"/>
          </p:cNvSpPr>
          <p:nvPr/>
        </p:nvSpPr>
        <p:spPr bwMode="auto">
          <a:xfrm>
            <a:off x="7543800" y="2515096"/>
            <a:ext cx="533400" cy="461665"/>
          </a:xfrm>
          <a:prstGeom prst="rect">
            <a:avLst/>
          </a:prstGeom>
          <a:noFill/>
          <a:ln w="9525" algn="ctr">
            <a:noFill/>
            <a:miter lim="800000"/>
            <a:headEnd/>
            <a:tailEnd/>
          </a:ln>
        </p:spPr>
        <p:txBody>
          <a:bodyPr>
            <a:spAutoFit/>
          </a:bodyPr>
          <a:lstStyle/>
          <a:p>
            <a:pPr algn="ctr">
              <a:spcBef>
                <a:spcPct val="50000"/>
              </a:spcBef>
            </a:pPr>
            <a:r>
              <a:rPr lang="en-US" sz="2400"/>
              <a:t>?</a:t>
            </a:r>
          </a:p>
        </p:txBody>
      </p:sp>
      <p:sp>
        <p:nvSpPr>
          <p:cNvPr id="120843" name="Text Box 11"/>
          <p:cNvSpPr txBox="1">
            <a:spLocks noChangeArrowheads="1"/>
          </p:cNvSpPr>
          <p:nvPr/>
        </p:nvSpPr>
        <p:spPr bwMode="auto">
          <a:xfrm>
            <a:off x="4114800" y="3505441"/>
            <a:ext cx="458788" cy="461665"/>
          </a:xfrm>
          <a:prstGeom prst="rect">
            <a:avLst/>
          </a:prstGeom>
          <a:noFill/>
          <a:ln w="9525" algn="ctr">
            <a:noFill/>
            <a:miter lim="800000"/>
            <a:headEnd/>
            <a:tailEnd/>
          </a:ln>
        </p:spPr>
        <p:txBody>
          <a:bodyPr>
            <a:spAutoFit/>
          </a:bodyPr>
          <a:lstStyle/>
          <a:p>
            <a:pPr algn="ctr">
              <a:spcBef>
                <a:spcPct val="50000"/>
              </a:spcBef>
            </a:pPr>
            <a:r>
              <a:rPr lang="en-US" sz="2400" dirty="0"/>
              <a:t>?</a:t>
            </a:r>
          </a:p>
        </p:txBody>
      </p:sp>
      <p:sp>
        <p:nvSpPr>
          <p:cNvPr id="21517" name="AutoShape 12"/>
          <p:cNvSpPr>
            <a:spLocks/>
          </p:cNvSpPr>
          <p:nvPr/>
        </p:nvSpPr>
        <p:spPr bwMode="auto">
          <a:xfrm>
            <a:off x="8077200" y="2362215"/>
            <a:ext cx="76200" cy="1752044"/>
          </a:xfrm>
          <a:prstGeom prst="rightBrace">
            <a:avLst>
              <a:gd name="adj1" fmla="val 224826"/>
              <a:gd name="adj2" fmla="val 50000"/>
            </a:avLst>
          </a:prstGeom>
          <a:noFill/>
          <a:ln w="9525">
            <a:solidFill>
              <a:schemeClr val="tx1"/>
            </a:solidFill>
            <a:round/>
            <a:headEnd/>
            <a:tailEnd/>
          </a:ln>
        </p:spPr>
        <p:txBody>
          <a:bodyPr wrap="none" anchor="ctr"/>
          <a:lstStyle/>
          <a:p>
            <a:endParaRPr lang="en-US"/>
          </a:p>
        </p:txBody>
      </p:sp>
      <p:sp>
        <p:nvSpPr>
          <p:cNvPr id="21518" name="Text Box 13"/>
          <p:cNvSpPr txBox="1">
            <a:spLocks noChangeArrowheads="1"/>
          </p:cNvSpPr>
          <p:nvPr/>
        </p:nvSpPr>
        <p:spPr bwMode="auto">
          <a:xfrm>
            <a:off x="8229600" y="3048151"/>
            <a:ext cx="609600" cy="461665"/>
          </a:xfrm>
          <a:prstGeom prst="rect">
            <a:avLst/>
          </a:prstGeom>
          <a:noFill/>
          <a:ln w="9525" algn="ctr">
            <a:noFill/>
            <a:miter lim="800000"/>
            <a:headEnd/>
            <a:tailEnd/>
          </a:ln>
        </p:spPr>
        <p:txBody>
          <a:bodyPr>
            <a:spAutoFit/>
          </a:bodyPr>
          <a:lstStyle/>
          <a:p>
            <a:pPr algn="ctr">
              <a:spcBef>
                <a:spcPct val="50000"/>
              </a:spcBef>
            </a:pPr>
            <a:r>
              <a:rPr lang="en-US" sz="2400"/>
              <a:t>36</a:t>
            </a:r>
          </a:p>
        </p:txBody>
      </p:sp>
      <p:sp>
        <p:nvSpPr>
          <p:cNvPr id="120846" name="Text Box 14"/>
          <p:cNvSpPr txBox="1">
            <a:spLocks noChangeArrowheads="1"/>
          </p:cNvSpPr>
          <p:nvPr/>
        </p:nvSpPr>
        <p:spPr bwMode="auto">
          <a:xfrm>
            <a:off x="914400" y="5410200"/>
            <a:ext cx="3200400" cy="1323439"/>
          </a:xfrm>
          <a:prstGeom prst="rect">
            <a:avLst/>
          </a:prstGeom>
          <a:noFill/>
          <a:ln w="9525">
            <a:noFill/>
            <a:miter lim="800000"/>
            <a:headEnd/>
            <a:tailEnd/>
          </a:ln>
        </p:spPr>
        <p:txBody>
          <a:bodyPr>
            <a:spAutoFit/>
          </a:bodyPr>
          <a:lstStyle/>
          <a:p>
            <a:r>
              <a:rPr lang="en-US" sz="2200" dirty="0">
                <a:latin typeface="Arial" charset="0"/>
              </a:rPr>
              <a:t>1 unit = 9</a:t>
            </a:r>
          </a:p>
          <a:p>
            <a:r>
              <a:rPr lang="en-US" sz="2200" dirty="0">
                <a:latin typeface="Arial" charset="0"/>
              </a:rPr>
              <a:t>3 units = 27</a:t>
            </a:r>
          </a:p>
          <a:p>
            <a:pPr>
              <a:spcBef>
                <a:spcPct val="50000"/>
              </a:spcBef>
            </a:pPr>
            <a:endParaRPr lang="en-US" sz="2400" dirty="0">
              <a:latin typeface="Arial" charset="0"/>
            </a:endParaRPr>
          </a:p>
        </p:txBody>
      </p:sp>
      <p:sp>
        <p:nvSpPr>
          <p:cNvPr id="120847" name="Text Box 15"/>
          <p:cNvSpPr txBox="1">
            <a:spLocks noChangeArrowheads="1"/>
          </p:cNvSpPr>
          <p:nvPr/>
        </p:nvSpPr>
        <p:spPr bwMode="auto">
          <a:xfrm>
            <a:off x="4572000" y="5562600"/>
            <a:ext cx="4191000" cy="461665"/>
          </a:xfrm>
          <a:prstGeom prst="rect">
            <a:avLst/>
          </a:prstGeom>
          <a:noFill/>
          <a:ln w="9525">
            <a:noFill/>
            <a:miter lim="800000"/>
            <a:headEnd/>
            <a:tailEnd/>
          </a:ln>
        </p:spPr>
        <p:txBody>
          <a:bodyPr>
            <a:spAutoFit/>
          </a:bodyPr>
          <a:lstStyle/>
          <a:p>
            <a:pPr>
              <a:spcBef>
                <a:spcPct val="50000"/>
              </a:spcBef>
            </a:pPr>
            <a:r>
              <a:rPr lang="en-US" sz="2400" dirty="0">
                <a:latin typeface="Arial" charset="0"/>
              </a:rPr>
              <a:t>The numbers are 9 and 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box(in)">
                                      <p:cBhvr>
                                        <p:cTn id="7" dur="500"/>
                                        <p:tgtEl>
                                          <p:spTgt spid="12083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0835"/>
                                        </p:tgtEl>
                                        <p:attrNameLst>
                                          <p:attrName>style.visibility</p:attrName>
                                        </p:attrNameLst>
                                      </p:cBhvr>
                                      <p:to>
                                        <p:strVal val="visible"/>
                                      </p:to>
                                    </p:set>
                                    <p:animEffect transition="in" filter="box(in)">
                                      <p:cBhvr>
                                        <p:cTn id="10" dur="500"/>
                                        <p:tgtEl>
                                          <p:spTgt spid="1208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box(in)">
                                      <p:cBhvr>
                                        <p:cTn id="13" dur="500"/>
                                        <p:tgtEl>
                                          <p:spTgt spid="12083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0837"/>
                                        </p:tgtEl>
                                        <p:attrNameLst>
                                          <p:attrName>style.visibility</p:attrName>
                                        </p:attrNameLst>
                                      </p:cBhvr>
                                      <p:to>
                                        <p:strVal val="visible"/>
                                      </p:to>
                                    </p:set>
                                    <p:animEffect transition="in" filter="box(in)">
                                      <p:cBhvr>
                                        <p:cTn id="16" dur="500"/>
                                        <p:tgtEl>
                                          <p:spTgt spid="12083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0840"/>
                                        </p:tgtEl>
                                        <p:attrNameLst>
                                          <p:attrName>style.visibility</p:attrName>
                                        </p:attrNameLst>
                                      </p:cBhvr>
                                      <p:to>
                                        <p:strVal val="visible"/>
                                      </p:to>
                                    </p:set>
                                    <p:animEffect transition="in" filter="box(in)">
                                      <p:cBhvr>
                                        <p:cTn id="19" dur="500"/>
                                        <p:tgtEl>
                                          <p:spTgt spid="12084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0838"/>
                                        </p:tgtEl>
                                        <p:attrNameLst>
                                          <p:attrName>style.visibility</p:attrName>
                                        </p:attrNameLst>
                                      </p:cBhvr>
                                      <p:to>
                                        <p:strVal val="visible"/>
                                      </p:to>
                                    </p:set>
                                    <p:animEffect transition="in" filter="box(in)">
                                      <p:cBhvr>
                                        <p:cTn id="22" dur="500"/>
                                        <p:tgtEl>
                                          <p:spTgt spid="12083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1517"/>
                                        </p:tgtEl>
                                        <p:attrNameLst>
                                          <p:attrName>style.visibility</p:attrName>
                                        </p:attrNameLst>
                                      </p:cBhvr>
                                      <p:to>
                                        <p:strVal val="visible"/>
                                      </p:to>
                                    </p:set>
                                    <p:animEffect transition="in" filter="box(in)">
                                      <p:cBhvr>
                                        <p:cTn id="25" dur="500"/>
                                        <p:tgtEl>
                                          <p:spTgt spid="2151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1518"/>
                                        </p:tgtEl>
                                        <p:attrNameLst>
                                          <p:attrName>style.visibility</p:attrName>
                                        </p:attrNameLst>
                                      </p:cBhvr>
                                      <p:to>
                                        <p:strVal val="visible"/>
                                      </p:to>
                                    </p:set>
                                    <p:animEffect transition="in" filter="box(in)">
                                      <p:cBhvr>
                                        <p:cTn id="28" dur="500"/>
                                        <p:tgtEl>
                                          <p:spTgt spid="2151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0843"/>
                                        </p:tgtEl>
                                        <p:attrNameLst>
                                          <p:attrName>style.visibility</p:attrName>
                                        </p:attrNameLst>
                                      </p:cBhvr>
                                      <p:to>
                                        <p:strVal val="visible"/>
                                      </p:to>
                                    </p:set>
                                    <p:animEffect transition="in" filter="box(in)">
                                      <p:cBhvr>
                                        <p:cTn id="33" dur="1000"/>
                                        <p:tgtEl>
                                          <p:spTgt spid="12084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20842"/>
                                        </p:tgtEl>
                                        <p:attrNameLst>
                                          <p:attrName>style.visibility</p:attrName>
                                        </p:attrNameLst>
                                      </p:cBhvr>
                                      <p:to>
                                        <p:strVal val="visible"/>
                                      </p:to>
                                    </p:set>
                                    <p:animEffect transition="in" filter="box(in)">
                                      <p:cBhvr>
                                        <p:cTn id="36" dur="1000"/>
                                        <p:tgtEl>
                                          <p:spTgt spid="12084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8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8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p:bldP spid="120836" grpId="0" animBg="1"/>
      <p:bldP spid="120837" grpId="0" animBg="1"/>
      <p:bldP spid="120838" grpId="0" animBg="1"/>
      <p:bldP spid="120839" grpId="0"/>
      <p:bldP spid="120840" grpId="0"/>
      <p:bldP spid="120841" grpId="0"/>
      <p:bldP spid="120842" grpId="0"/>
      <p:bldP spid="120843" grpId="0"/>
      <p:bldP spid="21517" grpId="0" animBg="1"/>
      <p:bldP spid="21518" grpId="0"/>
      <p:bldP spid="120846" grpId="0"/>
      <p:bldP spid="1208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123951" y="636282"/>
            <a:ext cx="5719763" cy="2769989"/>
          </a:xfrm>
          <a:prstGeom prst="rect">
            <a:avLst/>
          </a:prstGeom>
          <a:noFill/>
          <a:ln w="9525">
            <a:noFill/>
            <a:miter lim="800000"/>
            <a:headEnd/>
            <a:tailEnd/>
          </a:ln>
        </p:spPr>
        <p:txBody>
          <a:bodyPr anchor="ctr">
            <a:spAutoFit/>
          </a:bodyPr>
          <a:lstStyle/>
          <a:p>
            <a:r>
              <a:rPr lang="en-US" sz="2400" b="1" dirty="0"/>
              <a:t>Example</a:t>
            </a:r>
            <a:r>
              <a:rPr lang="en-US" sz="2400" dirty="0"/>
              <a:t>  (grade 4): David spent 2/5 of his money on a storybook. The storybook cost $12. How much money did he have at first?</a:t>
            </a:r>
          </a:p>
          <a:p>
            <a:endParaRPr lang="en-US" sz="2400" dirty="0"/>
          </a:p>
          <a:p>
            <a:endParaRPr lang="en-US" sz="1800" dirty="0"/>
          </a:p>
          <a:p>
            <a:r>
              <a:rPr lang="en-US" dirty="0">
                <a:latin typeface="Arial" charset="0"/>
                <a:cs typeface="Times New Roman" pitchFamily="18" charset="0"/>
              </a:rPr>
              <a:t>Solution </a:t>
            </a:r>
            <a:endParaRPr lang="en-US" sz="900" dirty="0">
              <a:latin typeface="Arial" charset="0"/>
            </a:endParaRPr>
          </a:p>
          <a:p>
            <a:pPr eaLnBrk="0" hangingPunct="0"/>
            <a:endParaRPr lang="en-US" sz="1800" dirty="0">
              <a:latin typeface="Arial" charset="0"/>
            </a:endParaRPr>
          </a:p>
        </p:txBody>
      </p:sp>
      <p:graphicFrame>
        <p:nvGraphicFramePr>
          <p:cNvPr id="121887" name="Group 31"/>
          <p:cNvGraphicFramePr>
            <a:graphicFrameLocks noGrp="1"/>
          </p:cNvGraphicFramePr>
          <p:nvPr/>
        </p:nvGraphicFramePr>
        <p:xfrm>
          <a:off x="1123950" y="3750321"/>
          <a:ext cx="5473700" cy="661583"/>
        </p:xfrm>
        <a:graphic>
          <a:graphicData uri="http://schemas.openxmlformats.org/drawingml/2006/table">
            <a:tbl>
              <a:tblPr/>
              <a:tblGrid>
                <a:gridCol w="1816100"/>
                <a:gridCol w="611188"/>
                <a:gridCol w="609600"/>
                <a:gridCol w="609600"/>
                <a:gridCol w="609600"/>
                <a:gridCol w="608012"/>
                <a:gridCol w="609600"/>
              </a:tblGrid>
              <a:tr h="6615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David's Money</a:t>
                      </a:r>
                      <a:endParaRPr kumimoji="0" lang="en-US" sz="1500" b="0" i="0" u="none" strike="noStrike" cap="none" normalizeH="0" baseline="0" smtClean="0">
                        <a:ln>
                          <a:noFill/>
                        </a:ln>
                        <a:solidFill>
                          <a:schemeClr val="tx1"/>
                        </a:solidFill>
                        <a:effectLst/>
                        <a:latin typeface="Arial" pitchFamily="34" charset="0"/>
                      </a:endParaRPr>
                    </a:p>
                  </a:txBody>
                  <a:tcPr marT="38964" marB="38964" anchor="b"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 </a:t>
                      </a:r>
                      <a:endParaRPr kumimoji="0" lang="en-US" sz="1500" b="0" i="0" u="none" strike="noStrike" cap="none" normalizeH="0" baseline="0" smtClean="0">
                        <a:ln>
                          <a:noFill/>
                        </a:ln>
                        <a:solidFill>
                          <a:schemeClr val="tx1"/>
                        </a:solidFill>
                        <a:effectLst/>
                        <a:latin typeface="Arial" pitchFamily="34" charset="0"/>
                      </a:endParaRPr>
                    </a:p>
                  </a:txBody>
                  <a:tcPr marT="38964" marB="389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 </a:t>
                      </a:r>
                      <a:endParaRPr kumimoji="0" lang="en-US" sz="1500" b="0" i="0" u="none" strike="noStrike" cap="none" normalizeH="0" baseline="0" smtClean="0">
                        <a:ln>
                          <a:noFill/>
                        </a:ln>
                        <a:solidFill>
                          <a:schemeClr val="tx1"/>
                        </a:solidFill>
                        <a:effectLst/>
                        <a:latin typeface="Arial" pitchFamily="34" charset="0"/>
                      </a:endParaRPr>
                    </a:p>
                  </a:txBody>
                  <a:tcPr marT="38964" marB="389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 </a:t>
                      </a:r>
                      <a:endParaRPr kumimoji="0" lang="en-US" sz="1500" b="0" i="0" u="none" strike="noStrike" cap="none" normalizeH="0" baseline="0" smtClean="0">
                        <a:ln>
                          <a:noFill/>
                        </a:ln>
                        <a:solidFill>
                          <a:schemeClr val="tx1"/>
                        </a:solidFill>
                        <a:effectLst/>
                        <a:latin typeface="Arial" pitchFamily="34" charset="0"/>
                      </a:endParaRPr>
                    </a:p>
                  </a:txBody>
                  <a:tcPr marT="38964" marB="389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 </a:t>
                      </a:r>
                      <a:endParaRPr kumimoji="0" lang="en-US" sz="1500" b="0" i="0" u="none" strike="noStrike" cap="none" normalizeH="0" baseline="0" smtClean="0">
                        <a:ln>
                          <a:noFill/>
                        </a:ln>
                        <a:solidFill>
                          <a:schemeClr val="tx1"/>
                        </a:solidFill>
                        <a:effectLst/>
                        <a:latin typeface="Arial" pitchFamily="34" charset="0"/>
                      </a:endParaRPr>
                    </a:p>
                  </a:txBody>
                  <a:tcPr marT="38964" marB="3896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 </a:t>
                      </a:r>
                      <a:endParaRPr kumimoji="0" lang="en-US" sz="1500" b="0" i="0" u="none" strike="noStrike" cap="none" normalizeH="0" baseline="0" smtClean="0">
                        <a:ln>
                          <a:noFill/>
                        </a:ln>
                        <a:solidFill>
                          <a:schemeClr val="tx1"/>
                        </a:solidFill>
                        <a:effectLst/>
                        <a:latin typeface="Arial" pitchFamily="34" charset="0"/>
                      </a:endParaRPr>
                    </a:p>
                  </a:txBody>
                  <a:tcPr marT="38964" marB="38964"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rPr>
                        <a:t>  </a:t>
                      </a:r>
                      <a:r>
                        <a:rPr kumimoji="0" lang="en-US" sz="2700" b="0" i="0" u="none" strike="noStrike" cap="none" normalizeH="0" baseline="0" smtClean="0">
                          <a:ln>
                            <a:noFill/>
                          </a:ln>
                          <a:solidFill>
                            <a:schemeClr val="tx1"/>
                          </a:solidFill>
                          <a:effectLst/>
                          <a:latin typeface="Arial" pitchFamily="34" charset="0"/>
                        </a:rPr>
                        <a:t>?</a:t>
                      </a:r>
                    </a:p>
                  </a:txBody>
                  <a:tcPr marT="38964" marB="38964" anchor="b" horzOverflow="overflow">
                    <a:lnL>
                      <a:noFill/>
                    </a:lnL>
                    <a:lnR cap="flat">
                      <a:noFill/>
                    </a:lnR>
                    <a:lnT cap="flat">
                      <a:noFill/>
                    </a:lnT>
                    <a:lnB cap="flat">
                      <a:noFill/>
                    </a:lnB>
                    <a:lnTlToBr>
                      <a:noFill/>
                    </a:lnTlToBr>
                    <a:lnBlToTr>
                      <a:noFill/>
                    </a:lnBlToTr>
                    <a:noFill/>
                  </a:tcPr>
                </a:tc>
              </a:tr>
            </a:tbl>
          </a:graphicData>
        </a:graphic>
      </p:graphicFrame>
      <p:sp>
        <p:nvSpPr>
          <p:cNvPr id="121880" name="Rectangle 24"/>
          <p:cNvSpPr>
            <a:spLocks noChangeArrowheads="1"/>
          </p:cNvSpPr>
          <p:nvPr/>
        </p:nvSpPr>
        <p:spPr bwMode="auto">
          <a:xfrm>
            <a:off x="1128714" y="4893919"/>
            <a:ext cx="3243196" cy="1415772"/>
          </a:xfrm>
          <a:prstGeom prst="rect">
            <a:avLst/>
          </a:prstGeom>
          <a:noFill/>
          <a:ln w="9525">
            <a:noFill/>
            <a:miter lim="800000"/>
            <a:headEnd/>
            <a:tailEnd/>
          </a:ln>
        </p:spPr>
        <p:txBody>
          <a:bodyPr wrap="none" anchor="ctr">
            <a:spAutoFit/>
          </a:bodyPr>
          <a:lstStyle/>
          <a:p>
            <a:r>
              <a:rPr lang="en-US">
                <a:cs typeface="Times New Roman" pitchFamily="18" charset="0"/>
              </a:rPr>
              <a:t>	           </a:t>
            </a:r>
            <a:r>
              <a:rPr lang="en-US">
                <a:latin typeface="Arial" charset="0"/>
                <a:cs typeface="Times New Roman" pitchFamily="18" charset="0"/>
              </a:rPr>
              <a:t>│-----12----│   </a:t>
            </a:r>
            <a:endParaRPr lang="en-US" sz="900">
              <a:latin typeface="Arial" charset="0"/>
            </a:endParaRP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r>
              <a:rPr lang="en-US">
                <a:latin typeface="Arial" charset="0"/>
                <a:cs typeface="Times New Roman" pitchFamily="18" charset="0"/>
              </a:rPr>
              <a:t>2 units = 12</a:t>
            </a:r>
            <a:endParaRPr lang="en-US" sz="900">
              <a:latin typeface="Arial" charset="0"/>
            </a:endParaRPr>
          </a:p>
          <a:p>
            <a:pPr eaLnBrk="0" hangingPunct="0"/>
            <a:endParaRPr lang="en-US" sz="1800">
              <a:latin typeface="Arial" charset="0"/>
            </a:endParaRPr>
          </a:p>
        </p:txBody>
      </p:sp>
      <p:sp>
        <p:nvSpPr>
          <p:cNvPr id="121881" name="Line 25"/>
          <p:cNvSpPr>
            <a:spLocks noChangeShapeType="1"/>
          </p:cNvSpPr>
          <p:nvPr/>
        </p:nvSpPr>
        <p:spPr bwMode="auto">
          <a:xfrm>
            <a:off x="6005512" y="3734086"/>
            <a:ext cx="14288" cy="685514"/>
          </a:xfrm>
          <a:prstGeom prst="line">
            <a:avLst/>
          </a:prstGeom>
          <a:noFill/>
          <a:ln w="9525">
            <a:solidFill>
              <a:schemeClr val="tx1"/>
            </a:solidFill>
            <a:round/>
            <a:headEnd/>
            <a:tailEnd/>
          </a:ln>
        </p:spPr>
        <p:txBody>
          <a:bodyPr/>
          <a:lstStyle/>
          <a:p>
            <a:endParaRPr lang="en-US"/>
          </a:p>
        </p:txBody>
      </p:sp>
      <p:sp>
        <p:nvSpPr>
          <p:cNvPr id="121882" name="Rectangle 26"/>
          <p:cNvSpPr>
            <a:spLocks noChangeArrowheads="1"/>
          </p:cNvSpPr>
          <p:nvPr/>
        </p:nvSpPr>
        <p:spPr bwMode="auto">
          <a:xfrm>
            <a:off x="5943600" y="4342903"/>
            <a:ext cx="76200" cy="22864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1883" name="Text Box 27"/>
          <p:cNvSpPr txBox="1">
            <a:spLocks noChangeArrowheads="1"/>
          </p:cNvSpPr>
          <p:nvPr/>
        </p:nvSpPr>
        <p:spPr bwMode="auto">
          <a:xfrm>
            <a:off x="4495800" y="5667422"/>
            <a:ext cx="3810000" cy="646331"/>
          </a:xfrm>
          <a:prstGeom prst="rect">
            <a:avLst/>
          </a:prstGeom>
          <a:noFill/>
          <a:ln w="9525">
            <a:noFill/>
            <a:miter lim="800000"/>
            <a:headEnd/>
            <a:tailEnd/>
          </a:ln>
        </p:spPr>
        <p:txBody>
          <a:bodyPr>
            <a:spAutoFit/>
          </a:bodyPr>
          <a:lstStyle/>
          <a:p>
            <a:r>
              <a:rPr lang="en-US">
                <a:latin typeface="Arial" charset="0"/>
              </a:rPr>
              <a:t>5 units = 30</a:t>
            </a:r>
          </a:p>
          <a:p>
            <a:r>
              <a:rPr lang="en-US">
                <a:latin typeface="Arial" charset="0"/>
              </a:rPr>
              <a:t>David started with $30.</a:t>
            </a:r>
          </a:p>
        </p:txBody>
      </p:sp>
      <p:sp>
        <p:nvSpPr>
          <p:cNvPr id="121884" name="Text Box 28"/>
          <p:cNvSpPr txBox="1">
            <a:spLocks noChangeArrowheads="1"/>
          </p:cNvSpPr>
          <p:nvPr/>
        </p:nvSpPr>
        <p:spPr bwMode="auto">
          <a:xfrm>
            <a:off x="1143000" y="6172065"/>
            <a:ext cx="1676400" cy="784830"/>
          </a:xfrm>
          <a:prstGeom prst="rect">
            <a:avLst/>
          </a:prstGeom>
          <a:noFill/>
          <a:ln w="9525">
            <a:noFill/>
            <a:miter lim="800000"/>
            <a:headEnd/>
            <a:tailEnd/>
          </a:ln>
        </p:spPr>
        <p:txBody>
          <a:bodyPr>
            <a:spAutoFit/>
          </a:bodyPr>
          <a:lstStyle/>
          <a:p>
            <a:r>
              <a:rPr lang="en-US">
                <a:latin typeface="Arial" charset="0"/>
              </a:rPr>
              <a:t>1 unit  =   6</a:t>
            </a:r>
          </a:p>
          <a:p>
            <a:pPr>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8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8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21880">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188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18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0" grpId="0" build="allAtOnce"/>
      <p:bldP spid="121880" grpId="1" build="allAtOnce"/>
      <p:bldP spid="121881" grpId="0" animBg="1"/>
      <p:bldP spid="121882" grpId="0" animBg="1"/>
      <p:bldP spid="121883" grpId="0"/>
      <p:bldP spid="1218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Ivan’s Spending Spree</a:t>
            </a:r>
            <a:endParaRPr lang="en-US" dirty="0"/>
          </a:p>
        </p:txBody>
      </p:sp>
      <p:sp>
        <p:nvSpPr>
          <p:cNvPr id="3" name="Content Placeholder 2"/>
          <p:cNvSpPr>
            <a:spLocks noGrp="1"/>
          </p:cNvSpPr>
          <p:nvPr>
            <p:ph idx="1"/>
          </p:nvPr>
        </p:nvSpPr>
        <p:spPr/>
        <p:txBody>
          <a:bodyPr/>
          <a:lstStyle/>
          <a:p>
            <a:r>
              <a:rPr lang="en-US" dirty="0" smtClean="0"/>
              <a:t>Ivan went to a store and spent 1/3 of his money on a book. He then went ahead and spent 2/5 of his remaining money on a computer game. After that, he spent 1/4 of his remaining money on  a CD. Finally, he spent 1/6 of the remaining money on a candy bar leaving him with $15. How much money did he have originally?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609600" y="762000"/>
            <a:ext cx="7772400" cy="1218644"/>
          </a:xfrm>
          <a:prstGeom prst="roundRect">
            <a:avLst>
              <a:gd name="adj" fmla="val 50000"/>
            </a:avLst>
          </a:prstGeom>
        </p:spPr>
        <p:txBody>
          <a:bodyPr/>
          <a:lstStyle/>
          <a:p>
            <a:pPr algn="l" eaLnBrk="1" hangingPunct="1"/>
            <a:r>
              <a:rPr lang="en-US" sz="2400" b="1" dirty="0" smtClean="0"/>
              <a:t>Example</a:t>
            </a:r>
            <a:r>
              <a:rPr lang="en-US" sz="2400" dirty="0" smtClean="0"/>
              <a:t> (grade 5): Jane and Bob share $80  in the ratio 3:2. How much money did Bob get?</a:t>
            </a:r>
          </a:p>
        </p:txBody>
      </p:sp>
      <p:sp>
        <p:nvSpPr>
          <p:cNvPr id="123907" name="Rectangle 3"/>
          <p:cNvSpPr>
            <a:spLocks noChangeArrowheads="1"/>
          </p:cNvSpPr>
          <p:nvPr/>
        </p:nvSpPr>
        <p:spPr bwMode="auto">
          <a:xfrm>
            <a:off x="1981200" y="2133570"/>
            <a:ext cx="1295400" cy="68593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908" name="Rectangle 4"/>
          <p:cNvSpPr>
            <a:spLocks noChangeArrowheads="1"/>
          </p:cNvSpPr>
          <p:nvPr/>
        </p:nvSpPr>
        <p:spPr bwMode="auto">
          <a:xfrm>
            <a:off x="3276600" y="2133570"/>
            <a:ext cx="1296988" cy="68593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909" name="Rectangle 5"/>
          <p:cNvSpPr>
            <a:spLocks noChangeArrowheads="1"/>
          </p:cNvSpPr>
          <p:nvPr/>
        </p:nvSpPr>
        <p:spPr bwMode="auto">
          <a:xfrm>
            <a:off x="4573588" y="2133570"/>
            <a:ext cx="1293812" cy="68593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910" name="Rectangle 6"/>
          <p:cNvSpPr>
            <a:spLocks noChangeArrowheads="1"/>
          </p:cNvSpPr>
          <p:nvPr/>
        </p:nvSpPr>
        <p:spPr bwMode="auto">
          <a:xfrm>
            <a:off x="3276600" y="3352560"/>
            <a:ext cx="1296988" cy="6859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911" name="Rectangle 7"/>
          <p:cNvSpPr>
            <a:spLocks noChangeArrowheads="1"/>
          </p:cNvSpPr>
          <p:nvPr/>
        </p:nvSpPr>
        <p:spPr bwMode="auto">
          <a:xfrm>
            <a:off x="1981200" y="3352560"/>
            <a:ext cx="1295400" cy="6859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912" name="Text Box 8"/>
          <p:cNvSpPr txBox="1">
            <a:spLocks noChangeArrowheads="1"/>
          </p:cNvSpPr>
          <p:nvPr/>
        </p:nvSpPr>
        <p:spPr bwMode="auto">
          <a:xfrm>
            <a:off x="455614" y="2286451"/>
            <a:ext cx="1373187" cy="461665"/>
          </a:xfrm>
          <a:prstGeom prst="rect">
            <a:avLst/>
          </a:prstGeom>
          <a:noFill/>
          <a:ln w="9525">
            <a:noFill/>
            <a:miter lim="800000"/>
            <a:headEnd/>
            <a:tailEnd/>
          </a:ln>
        </p:spPr>
        <p:txBody>
          <a:bodyPr>
            <a:spAutoFit/>
          </a:bodyPr>
          <a:lstStyle/>
          <a:p>
            <a:pPr algn="ctr">
              <a:spcBef>
                <a:spcPct val="50000"/>
              </a:spcBef>
            </a:pPr>
            <a:r>
              <a:rPr lang="en-US" sz="2400" dirty="0" smtClean="0"/>
              <a:t>Jane</a:t>
            </a:r>
            <a:endParaRPr lang="en-US" sz="2400" dirty="0"/>
          </a:p>
        </p:txBody>
      </p:sp>
      <p:sp>
        <p:nvSpPr>
          <p:cNvPr id="123913" name="Text Box 9"/>
          <p:cNvSpPr txBox="1">
            <a:spLocks noChangeArrowheads="1"/>
          </p:cNvSpPr>
          <p:nvPr/>
        </p:nvSpPr>
        <p:spPr bwMode="auto">
          <a:xfrm>
            <a:off x="762000" y="3431029"/>
            <a:ext cx="1066800" cy="461665"/>
          </a:xfrm>
          <a:prstGeom prst="rect">
            <a:avLst/>
          </a:prstGeom>
          <a:noFill/>
          <a:ln w="9525">
            <a:noFill/>
            <a:miter lim="800000"/>
            <a:headEnd/>
            <a:tailEnd/>
          </a:ln>
        </p:spPr>
        <p:txBody>
          <a:bodyPr>
            <a:spAutoFit/>
          </a:bodyPr>
          <a:lstStyle/>
          <a:p>
            <a:pPr algn="ctr">
              <a:spcBef>
                <a:spcPct val="50000"/>
              </a:spcBef>
            </a:pPr>
            <a:r>
              <a:rPr lang="en-US" sz="2400"/>
              <a:t>Bob</a:t>
            </a:r>
          </a:p>
        </p:txBody>
      </p:sp>
      <p:sp>
        <p:nvSpPr>
          <p:cNvPr id="123914" name="AutoShape 10"/>
          <p:cNvSpPr>
            <a:spLocks/>
          </p:cNvSpPr>
          <p:nvPr/>
        </p:nvSpPr>
        <p:spPr bwMode="auto">
          <a:xfrm>
            <a:off x="6324600" y="2057807"/>
            <a:ext cx="458788" cy="2133569"/>
          </a:xfrm>
          <a:prstGeom prst="rightBrace">
            <a:avLst>
              <a:gd name="adj1" fmla="val 45473"/>
              <a:gd name="adj2" fmla="val 50000"/>
            </a:avLst>
          </a:prstGeom>
          <a:noFill/>
          <a:ln w="9525">
            <a:solidFill>
              <a:schemeClr val="tx1"/>
            </a:solidFill>
            <a:round/>
            <a:headEnd/>
            <a:tailEnd/>
          </a:ln>
        </p:spPr>
        <p:txBody>
          <a:bodyPr wrap="none" anchor="ctr"/>
          <a:lstStyle/>
          <a:p>
            <a:endParaRPr lang="en-US"/>
          </a:p>
        </p:txBody>
      </p:sp>
      <p:sp>
        <p:nvSpPr>
          <p:cNvPr id="123915" name="AutoShape 11"/>
          <p:cNvSpPr>
            <a:spLocks/>
          </p:cNvSpPr>
          <p:nvPr/>
        </p:nvSpPr>
        <p:spPr bwMode="auto">
          <a:xfrm rot="5400000">
            <a:off x="2972308" y="3276032"/>
            <a:ext cx="610172" cy="2592388"/>
          </a:xfrm>
          <a:prstGeom prst="rightBrace">
            <a:avLst>
              <a:gd name="adj1" fmla="val 30174"/>
              <a:gd name="adj2" fmla="val 50000"/>
            </a:avLst>
          </a:prstGeom>
          <a:noFill/>
          <a:ln w="9525">
            <a:solidFill>
              <a:schemeClr val="tx1"/>
            </a:solidFill>
            <a:round/>
            <a:headEnd/>
            <a:tailEnd/>
          </a:ln>
        </p:spPr>
        <p:txBody>
          <a:bodyPr wrap="none" anchor="ctr"/>
          <a:lstStyle/>
          <a:p>
            <a:endParaRPr lang="en-US"/>
          </a:p>
        </p:txBody>
      </p:sp>
      <p:sp>
        <p:nvSpPr>
          <p:cNvPr id="123916" name="Text Box 12"/>
          <p:cNvSpPr txBox="1">
            <a:spLocks noChangeArrowheads="1"/>
          </p:cNvSpPr>
          <p:nvPr/>
        </p:nvSpPr>
        <p:spPr bwMode="auto">
          <a:xfrm>
            <a:off x="7162800" y="2743741"/>
            <a:ext cx="990600" cy="461665"/>
          </a:xfrm>
          <a:prstGeom prst="rect">
            <a:avLst/>
          </a:prstGeom>
          <a:noFill/>
          <a:ln w="9525">
            <a:noFill/>
            <a:miter lim="800000"/>
            <a:headEnd/>
            <a:tailEnd/>
          </a:ln>
        </p:spPr>
        <p:txBody>
          <a:bodyPr>
            <a:spAutoFit/>
          </a:bodyPr>
          <a:lstStyle/>
          <a:p>
            <a:pPr algn="ctr">
              <a:spcBef>
                <a:spcPct val="50000"/>
              </a:spcBef>
            </a:pPr>
            <a:r>
              <a:rPr lang="en-US" sz="2400"/>
              <a:t>$80</a:t>
            </a:r>
          </a:p>
        </p:txBody>
      </p:sp>
      <p:sp>
        <p:nvSpPr>
          <p:cNvPr id="123917" name="Text Box 13"/>
          <p:cNvSpPr txBox="1">
            <a:spLocks noChangeArrowheads="1"/>
          </p:cNvSpPr>
          <p:nvPr/>
        </p:nvSpPr>
        <p:spPr bwMode="auto">
          <a:xfrm>
            <a:off x="2895600" y="4877311"/>
            <a:ext cx="762000" cy="461665"/>
          </a:xfrm>
          <a:prstGeom prst="rect">
            <a:avLst/>
          </a:prstGeom>
          <a:noFill/>
          <a:ln w="9525">
            <a:noFill/>
            <a:miter lim="800000"/>
            <a:headEnd/>
            <a:tailEnd/>
          </a:ln>
        </p:spPr>
        <p:txBody>
          <a:bodyPr>
            <a:spAutoFit/>
          </a:bodyPr>
          <a:lstStyle/>
          <a:p>
            <a:pPr algn="ctr">
              <a:spcBef>
                <a:spcPct val="50000"/>
              </a:spcBef>
            </a:pPr>
            <a:r>
              <a:rPr lang="en-US" sz="2400" b="1"/>
              <a:t>?</a:t>
            </a:r>
          </a:p>
        </p:txBody>
      </p:sp>
      <p:sp>
        <p:nvSpPr>
          <p:cNvPr id="23567" name="Text Box 14"/>
          <p:cNvSpPr txBox="1">
            <a:spLocks noChangeArrowheads="1"/>
          </p:cNvSpPr>
          <p:nvPr/>
        </p:nvSpPr>
        <p:spPr bwMode="auto">
          <a:xfrm>
            <a:off x="914400" y="5335954"/>
            <a:ext cx="7620000" cy="461665"/>
          </a:xfrm>
          <a:prstGeom prst="rect">
            <a:avLst/>
          </a:prstGeom>
          <a:noFill/>
          <a:ln w="9525">
            <a:noFill/>
            <a:miter lim="800000"/>
            <a:headEnd/>
            <a:tailEnd/>
          </a:ln>
        </p:spPr>
        <p:txBody>
          <a:bodyPr>
            <a:spAutoFit/>
          </a:bodyPr>
          <a:lstStyle/>
          <a:p>
            <a:pPr algn="ctr">
              <a:spcBef>
                <a:spcPct val="50000"/>
              </a:spcBef>
            </a:pPr>
            <a:endParaRPr lang="en-US" sz="2400"/>
          </a:p>
        </p:txBody>
      </p:sp>
      <p:sp>
        <p:nvSpPr>
          <p:cNvPr id="123919" name="Text Box 15"/>
          <p:cNvSpPr txBox="1">
            <a:spLocks noChangeArrowheads="1"/>
          </p:cNvSpPr>
          <p:nvPr/>
        </p:nvSpPr>
        <p:spPr bwMode="auto">
          <a:xfrm>
            <a:off x="914400" y="5410366"/>
            <a:ext cx="5181600" cy="1015663"/>
          </a:xfrm>
          <a:prstGeom prst="rect">
            <a:avLst/>
          </a:prstGeom>
          <a:noFill/>
          <a:ln w="9525">
            <a:noFill/>
            <a:miter lim="800000"/>
            <a:headEnd/>
            <a:tailEnd/>
          </a:ln>
        </p:spPr>
        <p:txBody>
          <a:bodyPr wrap="square">
            <a:spAutoFit/>
          </a:bodyPr>
          <a:lstStyle/>
          <a:p>
            <a:pPr>
              <a:spcBef>
                <a:spcPct val="50000"/>
              </a:spcBef>
            </a:pPr>
            <a:r>
              <a:rPr lang="en-US" sz="2400" dirty="0"/>
              <a:t>5 units = 80		2 units =32</a:t>
            </a:r>
          </a:p>
          <a:p>
            <a:pPr>
              <a:spcBef>
                <a:spcPct val="50000"/>
              </a:spcBef>
            </a:pPr>
            <a:r>
              <a:rPr lang="en-US" sz="2400" dirty="0"/>
              <a:t>1 unit = 16		Bob gets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9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9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9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08" grpId="0" animBg="1"/>
      <p:bldP spid="123909" grpId="0" animBg="1"/>
      <p:bldP spid="123910" grpId="0" animBg="1"/>
      <p:bldP spid="123911" grpId="0" animBg="1"/>
      <p:bldP spid="123912" grpId="0"/>
      <p:bldP spid="123913" grpId="0"/>
      <p:bldP spid="123914" grpId="0" animBg="1"/>
      <p:bldP spid="123915" grpId="0" animBg="1"/>
      <p:bldP spid="123916" grpId="0"/>
      <p:bldP spid="123917" grpId="0"/>
      <p:bldP spid="1239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04800" y="1062335"/>
            <a:ext cx="8001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Marcus wrote 3 pages of his science report on Monday. He wrote 2/3 of the remainder on Tuesday. He still needed to write 2 more pages. How many total pages was Marcus' science report?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bwMode="auto">
          <a:xfrm>
            <a:off x="2743200" y="2971800"/>
            <a:ext cx="36576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3657600" y="29718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7"/>
          <p:cNvSpPr/>
          <p:nvPr/>
        </p:nvSpPr>
        <p:spPr bwMode="auto">
          <a:xfrm>
            <a:off x="3657600" y="3886200"/>
            <a:ext cx="27432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ight Brace 8"/>
          <p:cNvSpPr/>
          <p:nvPr/>
        </p:nvSpPr>
        <p:spPr bwMode="auto">
          <a:xfrm rot="5400000">
            <a:off x="3086100" y="3086100"/>
            <a:ext cx="228600" cy="9144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ight Brace 9"/>
          <p:cNvSpPr/>
          <p:nvPr/>
        </p:nvSpPr>
        <p:spPr bwMode="auto">
          <a:xfrm rot="5400000">
            <a:off x="4438650" y="3562350"/>
            <a:ext cx="266700" cy="18288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2" name="Straight Connector 11"/>
          <p:cNvCxnSpPr>
            <a:endCxn id="10" idx="0"/>
          </p:cNvCxnSpPr>
          <p:nvPr/>
        </p:nvCxnSpPr>
        <p:spPr bwMode="auto">
          <a:xfrm>
            <a:off x="5486400" y="3886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048000" y="3657600"/>
            <a:ext cx="312906" cy="307777"/>
          </a:xfrm>
          <a:prstGeom prst="rect">
            <a:avLst/>
          </a:prstGeom>
          <a:noFill/>
        </p:spPr>
        <p:txBody>
          <a:bodyPr wrap="square" rtlCol="0">
            <a:spAutoFit/>
          </a:bodyPr>
          <a:lstStyle/>
          <a:p>
            <a:r>
              <a:rPr lang="en-US" sz="1400" dirty="0" smtClean="0"/>
              <a:t>3</a:t>
            </a:r>
            <a:endParaRPr lang="en-US" sz="1400" dirty="0"/>
          </a:p>
        </p:txBody>
      </p:sp>
      <p:sp>
        <p:nvSpPr>
          <p:cNvPr id="15" name="TextBox 14"/>
          <p:cNvSpPr txBox="1"/>
          <p:nvPr/>
        </p:nvSpPr>
        <p:spPr>
          <a:xfrm>
            <a:off x="5791200" y="3962400"/>
            <a:ext cx="269626" cy="276999"/>
          </a:xfrm>
          <a:prstGeom prst="rect">
            <a:avLst/>
          </a:prstGeom>
          <a:noFill/>
        </p:spPr>
        <p:txBody>
          <a:bodyPr wrap="none" rtlCol="0">
            <a:spAutoFit/>
          </a:bodyPr>
          <a:lstStyle/>
          <a:p>
            <a:r>
              <a:rPr lang="en-US" sz="1200" dirty="0" smtClean="0"/>
              <a:t>2</a:t>
            </a:r>
            <a:endParaRPr lang="en-US" sz="1200" dirty="0"/>
          </a:p>
        </p:txBody>
      </p:sp>
      <p:sp>
        <p:nvSpPr>
          <p:cNvPr id="16" name="TextBox 15"/>
          <p:cNvSpPr txBox="1"/>
          <p:nvPr/>
        </p:nvSpPr>
        <p:spPr>
          <a:xfrm>
            <a:off x="3886200" y="4648200"/>
            <a:ext cx="1350050" cy="307777"/>
          </a:xfrm>
          <a:prstGeom prst="rect">
            <a:avLst/>
          </a:prstGeom>
          <a:noFill/>
        </p:spPr>
        <p:txBody>
          <a:bodyPr wrap="none" rtlCol="0">
            <a:spAutoFit/>
          </a:bodyPr>
          <a:lstStyle/>
          <a:p>
            <a:r>
              <a:rPr lang="en-US" sz="1400" dirty="0" smtClean="0"/>
              <a:t>2/3 remainder</a:t>
            </a:r>
            <a:endParaRPr lang="en-US" sz="1400" dirty="0"/>
          </a:p>
        </p:txBody>
      </p:sp>
      <p:sp>
        <p:nvSpPr>
          <p:cNvPr id="17" name="Right Brace 16"/>
          <p:cNvSpPr/>
          <p:nvPr/>
        </p:nvSpPr>
        <p:spPr bwMode="auto">
          <a:xfrm rot="10800000" flipH="1">
            <a:off x="6553200" y="3886200"/>
            <a:ext cx="304800" cy="4572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0" name="Right Brace 19"/>
          <p:cNvSpPr/>
          <p:nvPr/>
        </p:nvSpPr>
        <p:spPr bwMode="auto">
          <a:xfrm>
            <a:off x="6553200" y="2971800"/>
            <a:ext cx="228600" cy="457200"/>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TextBox 20"/>
          <p:cNvSpPr txBox="1"/>
          <p:nvPr/>
        </p:nvSpPr>
        <p:spPr>
          <a:xfrm>
            <a:off x="6934200" y="3962400"/>
            <a:ext cx="284052" cy="307777"/>
          </a:xfrm>
          <a:prstGeom prst="rect">
            <a:avLst/>
          </a:prstGeom>
          <a:noFill/>
        </p:spPr>
        <p:txBody>
          <a:bodyPr wrap="none" rtlCol="0">
            <a:spAutoFit/>
          </a:bodyPr>
          <a:lstStyle/>
          <a:p>
            <a:r>
              <a:rPr lang="en-US" sz="1400" dirty="0" smtClean="0"/>
              <a:t>6</a:t>
            </a:r>
            <a:endParaRPr lang="en-US" sz="1400" dirty="0"/>
          </a:p>
        </p:txBody>
      </p:sp>
      <p:sp>
        <p:nvSpPr>
          <p:cNvPr id="22" name="TextBox 21"/>
          <p:cNvSpPr txBox="1"/>
          <p:nvPr/>
        </p:nvSpPr>
        <p:spPr>
          <a:xfrm flipH="1">
            <a:off x="6934200" y="3048000"/>
            <a:ext cx="325548" cy="307777"/>
          </a:xfrm>
          <a:prstGeom prst="rect">
            <a:avLst/>
          </a:prstGeom>
          <a:noFill/>
        </p:spPr>
        <p:txBody>
          <a:bodyPr wrap="square" rtlCol="0">
            <a:spAutoFit/>
          </a:bodyPr>
          <a:lstStyle/>
          <a:p>
            <a:r>
              <a:rPr lang="en-US" sz="1400" dirty="0" smtClean="0"/>
              <a:t>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heckerboard(across)">
                                      <p:cBhvr>
                                        <p:cTn id="40" dur="500"/>
                                        <p:tgtEl>
                                          <p:spTgt spid="2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heckerboard(across)">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4" grpId="0"/>
      <p:bldP spid="15" grpId="0"/>
      <p:bldP spid="16" grpId="0"/>
      <p:bldP spid="17" grpId="0" animBg="1"/>
      <p:bldP spid="20" grpId="0" animBg="1"/>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1676400"/>
            <a:ext cx="8077200" cy="923925"/>
          </a:xfrm>
          <a:prstGeom prst="rect">
            <a:avLst/>
          </a:prstGeom>
          <a:noFill/>
          <a:ln w="9525">
            <a:noFill/>
            <a:miter lim="800000"/>
            <a:headEnd/>
            <a:tailEnd/>
          </a:ln>
        </p:spPr>
        <p:txBody>
          <a:bodyPr>
            <a:spAutoFit/>
          </a:bodyPr>
          <a:lstStyle/>
          <a:p>
            <a:r>
              <a:rPr lang="en-US" dirty="0"/>
              <a:t>Courtney starts with 12 birdhouses. She makes three new birdhouses each week. Which pattern shows the number of birdhouses Courtney has at the end of each week? </a:t>
            </a:r>
          </a:p>
        </p:txBody>
      </p:sp>
      <p:sp>
        <p:nvSpPr>
          <p:cNvPr id="14338" name="Title 1"/>
          <p:cNvSpPr>
            <a:spLocks noGrp="1"/>
          </p:cNvSpPr>
          <p:nvPr>
            <p:ph type="title"/>
          </p:nvPr>
        </p:nvSpPr>
        <p:spPr>
          <a:xfrm>
            <a:off x="838200" y="457200"/>
            <a:ext cx="7772400" cy="1143000"/>
          </a:xfrm>
        </p:spPr>
        <p:txBody>
          <a:bodyPr/>
          <a:lstStyle/>
          <a:p>
            <a:pPr eaLnBrk="1" hangingPunct="1"/>
            <a:r>
              <a:rPr lang="en-US" sz="2400" dirty="0" smtClean="0"/>
              <a:t>Model Drawing is not the best choice for every problem</a:t>
            </a:r>
            <a:r>
              <a:rPr lang="en-US" dirty="0" smtClean="0"/>
              <a:t>.</a:t>
            </a:r>
          </a:p>
        </p:txBody>
      </p:sp>
      <p:sp>
        <p:nvSpPr>
          <p:cNvPr id="4" name="Rectangle 3"/>
          <p:cNvSpPr>
            <a:spLocks noChangeArrowheads="1"/>
          </p:cNvSpPr>
          <p:nvPr/>
        </p:nvSpPr>
        <p:spPr bwMode="auto">
          <a:xfrm>
            <a:off x="533400" y="2743200"/>
            <a:ext cx="6324600" cy="369888"/>
          </a:xfrm>
          <a:prstGeom prst="rect">
            <a:avLst/>
          </a:prstGeom>
          <a:noFill/>
          <a:ln w="9525">
            <a:noFill/>
            <a:miter lim="800000"/>
            <a:headEnd/>
            <a:tailEnd/>
          </a:ln>
        </p:spPr>
        <p:txBody>
          <a:bodyPr>
            <a:spAutoFit/>
          </a:bodyPr>
          <a:lstStyle/>
          <a:p>
            <a:r>
              <a:rPr lang="en-US" dirty="0"/>
              <a:t>Give one way that a cone and a cylinder are alike.  </a:t>
            </a:r>
          </a:p>
        </p:txBody>
      </p:sp>
      <p:sp>
        <p:nvSpPr>
          <p:cNvPr id="5" name="Rectangle 4"/>
          <p:cNvSpPr>
            <a:spLocks noChangeArrowheads="1"/>
          </p:cNvSpPr>
          <p:nvPr/>
        </p:nvSpPr>
        <p:spPr bwMode="auto">
          <a:xfrm>
            <a:off x="533400" y="3352800"/>
            <a:ext cx="8382000" cy="923330"/>
          </a:xfrm>
          <a:prstGeom prst="rect">
            <a:avLst/>
          </a:prstGeom>
          <a:noFill/>
          <a:ln w="9525">
            <a:noFill/>
            <a:miter lim="800000"/>
            <a:headEnd/>
            <a:tailEnd/>
          </a:ln>
        </p:spPr>
        <p:txBody>
          <a:bodyPr>
            <a:spAutoFit/>
          </a:bodyPr>
          <a:lstStyle/>
          <a:p>
            <a:r>
              <a:rPr lang="en-US" dirty="0"/>
              <a:t>One month </a:t>
            </a:r>
            <a:r>
              <a:rPr lang="en-US" dirty="0" err="1"/>
              <a:t>Tony’s</a:t>
            </a:r>
            <a:r>
              <a:rPr lang="en-US" dirty="0"/>
              <a:t> puppy grew 7/8 of an inch. The next month his puppy</a:t>
            </a:r>
          </a:p>
          <a:p>
            <a:r>
              <a:rPr lang="en-US" dirty="0" smtClean="0"/>
              <a:t>grew  </a:t>
            </a:r>
            <a:r>
              <a:rPr lang="en-US" dirty="0"/>
              <a:t>5/8 of an inch. How many inches did </a:t>
            </a:r>
            <a:r>
              <a:rPr lang="en-US" dirty="0" err="1"/>
              <a:t>Tony’s</a:t>
            </a:r>
            <a:r>
              <a:rPr lang="en-US" dirty="0"/>
              <a:t> puppy grow in two months? </a:t>
            </a:r>
          </a:p>
        </p:txBody>
      </p:sp>
      <p:sp>
        <p:nvSpPr>
          <p:cNvPr id="6" name="Rectangle 5"/>
          <p:cNvSpPr>
            <a:spLocks noChangeArrowheads="1"/>
          </p:cNvSpPr>
          <p:nvPr/>
        </p:nvSpPr>
        <p:spPr bwMode="auto">
          <a:xfrm>
            <a:off x="533400" y="4343400"/>
            <a:ext cx="7010400" cy="369888"/>
          </a:xfrm>
          <a:prstGeom prst="rect">
            <a:avLst/>
          </a:prstGeom>
          <a:noFill/>
          <a:ln w="9525">
            <a:noFill/>
            <a:miter lim="800000"/>
            <a:headEnd/>
            <a:tailEnd/>
          </a:ln>
        </p:spPr>
        <p:txBody>
          <a:bodyPr>
            <a:spAutoFit/>
          </a:bodyPr>
          <a:lstStyle/>
          <a:p>
            <a:r>
              <a:rPr lang="en-US" dirty="0"/>
              <a:t>Which spinner has a probability of 0 for landing on a </a:t>
            </a:r>
            <a:r>
              <a:rPr lang="en-US" dirty="0" smtClean="0"/>
              <a:t>star </a:t>
            </a:r>
            <a:r>
              <a:rPr lang="en-US" dirty="0"/>
              <a:t>?</a:t>
            </a:r>
          </a:p>
        </p:txBody>
      </p:sp>
      <p:sp>
        <p:nvSpPr>
          <p:cNvPr id="7" name="Rectangle 6"/>
          <p:cNvSpPr>
            <a:spLocks noChangeArrowheads="1"/>
          </p:cNvSpPr>
          <p:nvPr/>
        </p:nvSpPr>
        <p:spPr bwMode="auto">
          <a:xfrm>
            <a:off x="533400" y="4953000"/>
            <a:ext cx="6477000" cy="369888"/>
          </a:xfrm>
          <a:prstGeom prst="rect">
            <a:avLst/>
          </a:prstGeom>
          <a:noFill/>
          <a:ln w="9525">
            <a:noFill/>
            <a:miter lim="800000"/>
            <a:headEnd/>
            <a:tailEnd/>
          </a:ln>
        </p:spPr>
        <p:txBody>
          <a:bodyPr>
            <a:spAutoFit/>
          </a:bodyPr>
          <a:lstStyle/>
          <a:p>
            <a:r>
              <a:rPr lang="en-US"/>
              <a:t>What transformation changed shape 1 to shape 2?</a:t>
            </a:r>
          </a:p>
        </p:txBody>
      </p:sp>
      <p:sp>
        <p:nvSpPr>
          <p:cNvPr id="8" name="Rectangle 7"/>
          <p:cNvSpPr>
            <a:spLocks noChangeArrowheads="1"/>
          </p:cNvSpPr>
          <p:nvPr/>
        </p:nvSpPr>
        <p:spPr bwMode="auto">
          <a:xfrm>
            <a:off x="533400" y="5715000"/>
            <a:ext cx="8001000" cy="646113"/>
          </a:xfrm>
          <a:prstGeom prst="rect">
            <a:avLst/>
          </a:prstGeom>
          <a:noFill/>
          <a:ln w="9525">
            <a:noFill/>
            <a:miter lim="800000"/>
            <a:headEnd/>
            <a:tailEnd/>
          </a:ln>
        </p:spPr>
        <p:txBody>
          <a:bodyPr>
            <a:spAutoFit/>
          </a:bodyPr>
          <a:lstStyle/>
          <a:p>
            <a:r>
              <a:rPr lang="en-US" dirty="0"/>
              <a:t>Mrs. Thomas gave the store clerk $25.00 for a pair of jeans. She </a:t>
            </a:r>
            <a:r>
              <a:rPr lang="en-US" dirty="0" smtClean="0"/>
              <a:t>received $2.88 </a:t>
            </a:r>
            <a:r>
              <a:rPr lang="en-US" dirty="0"/>
              <a:t>back in change. What was the price of the jeans?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685800" y="914400"/>
            <a:ext cx="7772400" cy="1477328"/>
          </a:xfrm>
          <a:prstGeom prst="rect">
            <a:avLst/>
          </a:prstGeom>
          <a:gradFill>
            <a:gsLst>
              <a:gs pos="0">
                <a:srgbClr val="FFEFD1"/>
              </a:gs>
              <a:gs pos="64999">
                <a:srgbClr val="F0EBD5"/>
              </a:gs>
              <a:gs pos="100000">
                <a:srgbClr val="D1C39F"/>
              </a:gs>
            </a:gsLst>
            <a:lin ang="5400000" scaled="0"/>
          </a:gradFill>
          <a:ln w="9525">
            <a:noFill/>
            <a:miter lim="800000"/>
            <a:headEnd/>
            <a:tailEnd/>
          </a:ln>
        </p:spPr>
        <p:txBody>
          <a:bodyPr wrap="square">
            <a:spAutoFit/>
          </a:bodyPr>
          <a:lstStyle/>
          <a:p>
            <a:r>
              <a:rPr lang="en-US" b="1" dirty="0"/>
              <a:t>Multistep Problems</a:t>
            </a:r>
          </a:p>
          <a:p>
            <a:r>
              <a:rPr lang="en-US" dirty="0"/>
              <a:t>The pep club made 425 buttons to sell on Friday. The club sold 75 more buttons in the morning than </a:t>
            </a:r>
            <a:r>
              <a:rPr lang="en-US" dirty="0" smtClean="0"/>
              <a:t>it </a:t>
            </a:r>
            <a:r>
              <a:rPr lang="en-US" dirty="0"/>
              <a:t>did in the afternoon. If all the buttons were sold, how many buttons did the pep club sell in the morning?</a:t>
            </a:r>
          </a:p>
        </p:txBody>
      </p:sp>
      <p:pic>
        <p:nvPicPr>
          <p:cNvPr id="34819" name="Picture 2" descr="Doing the computation"/>
          <p:cNvPicPr>
            <a:picLocks noChangeAspect="1" noChangeArrowheads="1"/>
          </p:cNvPicPr>
          <p:nvPr/>
        </p:nvPicPr>
        <p:blipFill>
          <a:blip r:embed="rId2" cstate="print"/>
          <a:srcRect t="29613" r="1201"/>
          <a:stretch>
            <a:fillRect/>
          </a:stretch>
        </p:blipFill>
        <p:spPr bwMode="auto">
          <a:xfrm>
            <a:off x="1219200" y="2438400"/>
            <a:ext cx="6831013" cy="30480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p:spPr>
      </p:pic>
      <p:sp>
        <p:nvSpPr>
          <p:cNvPr id="5" name="TextBox 4"/>
          <p:cNvSpPr txBox="1"/>
          <p:nvPr/>
        </p:nvSpPr>
        <p:spPr>
          <a:xfrm>
            <a:off x="3657600" y="5105400"/>
            <a:ext cx="5288627" cy="1754326"/>
          </a:xfrm>
          <a:prstGeom prst="rect">
            <a:avLst/>
          </a:prstGeom>
          <a:noFill/>
        </p:spPr>
        <p:txBody>
          <a:bodyPr wrap="square" rtlCol="0">
            <a:spAutoFit/>
          </a:bodyPr>
          <a:lstStyle/>
          <a:p>
            <a:r>
              <a:rPr lang="en-US" dirty="0" smtClean="0"/>
              <a:t>2 units = 350, 1 unit = 175</a:t>
            </a:r>
          </a:p>
          <a:p>
            <a:r>
              <a:rPr lang="en-US" dirty="0" smtClean="0"/>
              <a:t>We need morning buttons </a:t>
            </a:r>
          </a:p>
          <a:p>
            <a:r>
              <a:rPr lang="en-US" dirty="0" smtClean="0"/>
              <a:t>175 + 75 = 250</a:t>
            </a:r>
          </a:p>
          <a:p>
            <a:endParaRPr lang="en-US" dirty="0" smtClean="0"/>
          </a:p>
          <a:p>
            <a:r>
              <a:rPr lang="en-US" dirty="0" smtClean="0"/>
              <a:t>The Pep Club sold 250 buttons in the morning.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00" y="3810000"/>
            <a:ext cx="7772400" cy="369332"/>
          </a:xfrm>
          <a:prstGeom prst="rect">
            <a:avLst/>
          </a:prstGeom>
          <a:noFill/>
          <a:ln w="9525">
            <a:noFill/>
            <a:miter lim="800000"/>
            <a:headEnd/>
            <a:tailEnd/>
          </a:ln>
        </p:spPr>
        <p:txBody>
          <a:bodyPr>
            <a:spAutoFit/>
          </a:bodyPr>
          <a:lstStyle/>
          <a:p>
            <a:r>
              <a:rPr lang="en-US" b="1" dirty="0" smtClean="0"/>
              <a:t>        </a:t>
            </a:r>
            <a:r>
              <a:rPr lang="en-US" b="1" dirty="0" smtClean="0">
                <a:solidFill>
                  <a:srgbClr val="FF0000"/>
                </a:solidFill>
              </a:rPr>
              <a:t>Algebraic Steps to a Solution</a:t>
            </a:r>
            <a:endParaRPr lang="en-US" dirty="0">
              <a:solidFill>
                <a:srgbClr val="FF0000"/>
              </a:solidFill>
            </a:endParaRPr>
          </a:p>
        </p:txBody>
      </p:sp>
      <p:sp>
        <p:nvSpPr>
          <p:cNvPr id="4" name="TextBox 3"/>
          <p:cNvSpPr txBox="1"/>
          <p:nvPr/>
        </p:nvSpPr>
        <p:spPr>
          <a:xfrm>
            <a:off x="1371600" y="4495800"/>
            <a:ext cx="6400800" cy="2031325"/>
          </a:xfrm>
          <a:prstGeom prst="rect">
            <a:avLst/>
          </a:prstGeom>
          <a:noFill/>
        </p:spPr>
        <p:txBody>
          <a:bodyPr wrap="square" rtlCol="0">
            <a:spAutoFit/>
          </a:bodyPr>
          <a:lstStyle/>
          <a:p>
            <a:r>
              <a:rPr lang="en-US" dirty="0" smtClean="0"/>
              <a:t>Let x = number sold in the afternoon then</a:t>
            </a:r>
          </a:p>
          <a:p>
            <a:endParaRPr lang="en-US" dirty="0" smtClean="0"/>
          </a:p>
          <a:p>
            <a:r>
              <a:rPr lang="en-US" dirty="0" smtClean="0"/>
              <a:t>x+75 = number sold in the morning</a:t>
            </a:r>
          </a:p>
          <a:p>
            <a:endParaRPr lang="en-US" dirty="0" smtClean="0"/>
          </a:p>
          <a:p>
            <a:r>
              <a:rPr lang="en-US" dirty="0" smtClean="0"/>
              <a:t>x+(x+75) = 425, 2x = 425  - 75</a:t>
            </a:r>
          </a:p>
          <a:p>
            <a:endParaRPr lang="en-US" dirty="0" smtClean="0"/>
          </a:p>
          <a:p>
            <a:r>
              <a:rPr lang="en-US" dirty="0" smtClean="0"/>
              <a:t>2x = 350, x = 175 so 175+75 = 250 sold in the morning</a:t>
            </a:r>
            <a:endParaRPr lang="en-US" dirty="0"/>
          </a:p>
        </p:txBody>
      </p:sp>
      <p:pic>
        <p:nvPicPr>
          <p:cNvPr id="5" name="Picture 4" descr="Doing the computation"/>
          <p:cNvPicPr>
            <a:picLocks noChangeAspect="1" noChangeArrowheads="1"/>
          </p:cNvPicPr>
          <p:nvPr/>
        </p:nvPicPr>
        <p:blipFill>
          <a:blip r:embed="rId2" cstate="print"/>
          <a:srcRect t="29613" r="1201"/>
          <a:stretch>
            <a:fillRect/>
          </a:stretch>
        </p:blipFill>
        <p:spPr bwMode="auto">
          <a:xfrm>
            <a:off x="1219200" y="685800"/>
            <a:ext cx="6629401" cy="2927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304800"/>
            <a:ext cx="8229600" cy="1143000"/>
          </a:xfrm>
        </p:spPr>
        <p:txBody>
          <a:bodyPr/>
          <a:lstStyle/>
          <a:p>
            <a:pPr algn="ctr"/>
            <a:r>
              <a:rPr lang="en-US" dirty="0" smtClean="0"/>
              <a:t>Subtraction Problems</a:t>
            </a:r>
          </a:p>
        </p:txBody>
      </p:sp>
      <p:sp>
        <p:nvSpPr>
          <p:cNvPr id="31747" name="Rectangle 2"/>
          <p:cNvSpPr>
            <a:spLocks noChangeArrowheads="1"/>
          </p:cNvSpPr>
          <p:nvPr/>
        </p:nvSpPr>
        <p:spPr bwMode="auto">
          <a:xfrm>
            <a:off x="533400" y="1600200"/>
            <a:ext cx="7848600" cy="378565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spAutoFit/>
          </a:bodyPr>
          <a:lstStyle/>
          <a:p>
            <a:r>
              <a:rPr lang="en-US" sz="2400" dirty="0"/>
              <a:t>Most subtraction problems require you to draw a longer unit bar </a:t>
            </a:r>
            <a:r>
              <a:rPr lang="en-US" sz="2400" dirty="0" smtClean="0"/>
              <a:t>initially</a:t>
            </a:r>
            <a:endParaRPr lang="en-US" sz="2400" dirty="0"/>
          </a:p>
          <a:p>
            <a:endParaRPr lang="en-US" sz="2400" dirty="0"/>
          </a:p>
          <a:p>
            <a:r>
              <a:rPr lang="en-US" sz="2400" dirty="0"/>
              <a:t>It's really helpful to identify the segment of the unit you're subtracting and draw a diagonal slash </a:t>
            </a:r>
            <a:r>
              <a:rPr lang="en-US" sz="2400" dirty="0" smtClean="0"/>
              <a:t>through </a:t>
            </a:r>
            <a:r>
              <a:rPr lang="en-US" sz="2400" dirty="0"/>
              <a:t>the value. This is a great visual reminder. </a:t>
            </a:r>
          </a:p>
          <a:p>
            <a:endParaRPr lang="en-US" sz="2400" dirty="0"/>
          </a:p>
          <a:p>
            <a:r>
              <a:rPr lang="en-US" sz="2400" dirty="0"/>
              <a:t>We usually place numerical values outside the unit bars with subtraction because we manipulate the inside of the units with sections and slashes.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609600" y="838200"/>
            <a:ext cx="8077200" cy="923925"/>
          </a:xfrm>
          <a:prstGeom prst="rect">
            <a:avLst/>
          </a:prstGeom>
          <a:noFill/>
          <a:ln w="9525">
            <a:noFill/>
            <a:miter lim="800000"/>
            <a:headEnd/>
            <a:tailEnd/>
          </a:ln>
        </p:spPr>
        <p:txBody>
          <a:bodyPr>
            <a:spAutoFit/>
          </a:bodyPr>
          <a:lstStyle/>
          <a:p>
            <a:r>
              <a:rPr lang="en-US" dirty="0"/>
              <a:t>Ryan and Chris started out with an equal </a:t>
            </a:r>
            <a:r>
              <a:rPr lang="en-US" dirty="0" smtClean="0"/>
              <a:t>number </a:t>
            </a:r>
            <a:r>
              <a:rPr lang="en-US" dirty="0"/>
              <a:t>of baseball cards. Ryan lost 15 cards, and Chris collected another 45 cards. How many more cards did Chris have in the end?</a:t>
            </a:r>
          </a:p>
        </p:txBody>
      </p:sp>
      <p:sp>
        <p:nvSpPr>
          <p:cNvPr id="33796" name="TextBox 3"/>
          <p:cNvSpPr txBox="1">
            <a:spLocks noChangeArrowheads="1"/>
          </p:cNvSpPr>
          <p:nvPr/>
        </p:nvSpPr>
        <p:spPr bwMode="auto">
          <a:xfrm>
            <a:off x="304800" y="3276600"/>
            <a:ext cx="2819400" cy="923925"/>
          </a:xfrm>
          <a:prstGeom prst="rect">
            <a:avLst/>
          </a:prstGeom>
          <a:noFill/>
          <a:ln w="9525">
            <a:noFill/>
            <a:miter lim="800000"/>
            <a:headEnd/>
            <a:tailEnd/>
          </a:ln>
        </p:spPr>
        <p:txBody>
          <a:bodyPr>
            <a:spAutoFit/>
          </a:bodyPr>
          <a:lstStyle/>
          <a:p>
            <a:r>
              <a:rPr lang="en-US" dirty="0"/>
              <a:t>Ryan’s baseball cards</a:t>
            </a:r>
          </a:p>
          <a:p>
            <a:endParaRPr lang="en-US" dirty="0"/>
          </a:p>
          <a:p>
            <a:r>
              <a:rPr lang="en-US" dirty="0"/>
              <a:t>Chris’ baseball cards</a:t>
            </a:r>
          </a:p>
        </p:txBody>
      </p:sp>
      <p:sp>
        <p:nvSpPr>
          <p:cNvPr id="5" name="Rectangle 4"/>
          <p:cNvSpPr/>
          <p:nvPr/>
        </p:nvSpPr>
        <p:spPr>
          <a:xfrm>
            <a:off x="3505200" y="3048000"/>
            <a:ext cx="2286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505200" y="3733800"/>
            <a:ext cx="31242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flipV="1">
            <a:off x="4876800" y="3048000"/>
            <a:ext cx="9144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801" name="TextBox 11"/>
          <p:cNvSpPr txBox="1">
            <a:spLocks noChangeArrowheads="1"/>
          </p:cNvSpPr>
          <p:nvPr/>
        </p:nvSpPr>
        <p:spPr bwMode="auto">
          <a:xfrm>
            <a:off x="5105400" y="2362200"/>
            <a:ext cx="457200" cy="369888"/>
          </a:xfrm>
          <a:prstGeom prst="rect">
            <a:avLst/>
          </a:prstGeom>
          <a:noFill/>
          <a:ln w="9525">
            <a:noFill/>
            <a:miter lim="800000"/>
            <a:headEnd/>
            <a:tailEnd/>
          </a:ln>
        </p:spPr>
        <p:txBody>
          <a:bodyPr>
            <a:spAutoFit/>
          </a:bodyPr>
          <a:lstStyle/>
          <a:p>
            <a:r>
              <a:rPr lang="en-US" dirty="0"/>
              <a:t>15</a:t>
            </a:r>
          </a:p>
        </p:txBody>
      </p:sp>
      <p:cxnSp>
        <p:nvCxnSpPr>
          <p:cNvPr id="16" name="Straight Connector 15"/>
          <p:cNvCxnSpPr/>
          <p:nvPr/>
        </p:nvCxnSpPr>
        <p:spPr>
          <a:xfrm>
            <a:off x="4876800" y="2971800"/>
            <a:ext cx="0" cy="10668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rot="16200000">
            <a:off x="5143500" y="2400300"/>
            <a:ext cx="381000" cy="914400"/>
          </a:xfrm>
          <a:prstGeom prst="rightBrace">
            <a:avLst>
              <a:gd name="adj1" fmla="val 109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806" name="TextBox 20"/>
          <p:cNvSpPr txBox="1">
            <a:spLocks noChangeArrowheads="1"/>
          </p:cNvSpPr>
          <p:nvPr/>
        </p:nvSpPr>
        <p:spPr bwMode="auto">
          <a:xfrm>
            <a:off x="5562600" y="4724400"/>
            <a:ext cx="381000" cy="369332"/>
          </a:xfrm>
          <a:prstGeom prst="rect">
            <a:avLst/>
          </a:prstGeom>
          <a:noFill/>
          <a:ln w="9525">
            <a:noFill/>
            <a:miter lim="800000"/>
            <a:headEnd/>
            <a:tailEnd/>
          </a:ln>
        </p:spPr>
        <p:txBody>
          <a:bodyPr wrap="square">
            <a:spAutoFit/>
          </a:bodyPr>
          <a:lstStyle/>
          <a:p>
            <a:r>
              <a:rPr lang="en-US" dirty="0"/>
              <a:t>?</a:t>
            </a:r>
          </a:p>
        </p:txBody>
      </p:sp>
      <p:sp>
        <p:nvSpPr>
          <p:cNvPr id="18" name="TextBox 17"/>
          <p:cNvSpPr txBox="1"/>
          <p:nvPr/>
        </p:nvSpPr>
        <p:spPr>
          <a:xfrm>
            <a:off x="5943600" y="3733800"/>
            <a:ext cx="441146" cy="369332"/>
          </a:xfrm>
          <a:prstGeom prst="rect">
            <a:avLst/>
          </a:prstGeom>
          <a:noFill/>
        </p:spPr>
        <p:txBody>
          <a:bodyPr wrap="none" rtlCol="0">
            <a:spAutoFit/>
          </a:bodyPr>
          <a:lstStyle/>
          <a:p>
            <a:r>
              <a:rPr lang="en-US" dirty="0" smtClean="0"/>
              <a:t>45</a:t>
            </a:r>
            <a:endParaRPr lang="en-US" dirty="0"/>
          </a:p>
        </p:txBody>
      </p:sp>
      <p:sp>
        <p:nvSpPr>
          <p:cNvPr id="19" name="TextBox 18"/>
          <p:cNvSpPr txBox="1"/>
          <p:nvPr/>
        </p:nvSpPr>
        <p:spPr>
          <a:xfrm>
            <a:off x="1828800" y="5334000"/>
            <a:ext cx="5327099" cy="369332"/>
          </a:xfrm>
          <a:prstGeom prst="rect">
            <a:avLst/>
          </a:prstGeom>
          <a:noFill/>
        </p:spPr>
        <p:txBody>
          <a:bodyPr wrap="none" rtlCol="0">
            <a:spAutoFit/>
          </a:bodyPr>
          <a:lstStyle/>
          <a:p>
            <a:r>
              <a:rPr lang="en-US" dirty="0" smtClean="0"/>
              <a:t>So Chris had 15+45 = 60 more cards than Ryan</a:t>
            </a:r>
            <a:endParaRPr lang="en-US" dirty="0"/>
          </a:p>
        </p:txBody>
      </p:sp>
      <p:cxnSp>
        <p:nvCxnSpPr>
          <p:cNvPr id="21" name="Straight Connector 20"/>
          <p:cNvCxnSpPr/>
          <p:nvPr/>
        </p:nvCxnSpPr>
        <p:spPr bwMode="auto">
          <a:xfrm>
            <a:off x="5791200" y="3733800"/>
            <a:ext cx="0" cy="304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Left Brace 25"/>
          <p:cNvSpPr/>
          <p:nvPr/>
        </p:nvSpPr>
        <p:spPr bwMode="auto">
          <a:xfrm rot="16200000">
            <a:off x="5486400" y="3505200"/>
            <a:ext cx="533400" cy="17526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600200" y="838200"/>
            <a:ext cx="6172200" cy="923925"/>
          </a:xfrm>
          <a:prstGeom prst="rect">
            <a:avLst/>
          </a:prstGeom>
          <a:noFill/>
          <a:ln w="9525">
            <a:noFill/>
            <a:miter lim="800000"/>
            <a:headEnd/>
            <a:tailEnd/>
          </a:ln>
        </p:spPr>
        <p:txBody>
          <a:bodyPr>
            <a:spAutoFit/>
          </a:bodyPr>
          <a:lstStyle/>
          <a:p>
            <a:r>
              <a:rPr lang="en-US" dirty="0"/>
              <a:t>Nathan had $27.00 to buy gifts for his family. If he spent $9.00 on a gift for his brother, how much money did he have left to spend on the rest of his family?</a:t>
            </a:r>
          </a:p>
        </p:txBody>
      </p:sp>
      <p:sp>
        <p:nvSpPr>
          <p:cNvPr id="32771" name="TextBox 2"/>
          <p:cNvSpPr txBox="1">
            <a:spLocks noChangeArrowheads="1"/>
          </p:cNvSpPr>
          <p:nvPr/>
        </p:nvSpPr>
        <p:spPr bwMode="auto">
          <a:xfrm>
            <a:off x="685800" y="2438400"/>
            <a:ext cx="2057400" cy="369888"/>
          </a:xfrm>
          <a:prstGeom prst="rect">
            <a:avLst/>
          </a:prstGeom>
          <a:noFill/>
          <a:ln w="9525">
            <a:noFill/>
            <a:miter lim="800000"/>
            <a:headEnd/>
            <a:tailEnd/>
          </a:ln>
        </p:spPr>
        <p:txBody>
          <a:bodyPr>
            <a:spAutoFit/>
          </a:bodyPr>
          <a:lstStyle/>
          <a:p>
            <a:r>
              <a:rPr lang="en-US" dirty="0"/>
              <a:t>Nathan’s Money</a:t>
            </a:r>
          </a:p>
        </p:txBody>
      </p:sp>
      <p:sp>
        <p:nvSpPr>
          <p:cNvPr id="4" name="Rectangle 3"/>
          <p:cNvSpPr/>
          <p:nvPr/>
        </p:nvSpPr>
        <p:spPr>
          <a:xfrm>
            <a:off x="2971800" y="2362200"/>
            <a:ext cx="2514600" cy="457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3" name="TextBox 4"/>
          <p:cNvSpPr txBox="1">
            <a:spLocks noChangeArrowheads="1"/>
          </p:cNvSpPr>
          <p:nvPr/>
        </p:nvSpPr>
        <p:spPr bwMode="auto">
          <a:xfrm>
            <a:off x="5715000" y="2438400"/>
            <a:ext cx="1371600" cy="369888"/>
          </a:xfrm>
          <a:prstGeom prst="rect">
            <a:avLst/>
          </a:prstGeom>
          <a:noFill/>
          <a:ln w="9525">
            <a:noFill/>
            <a:miter lim="800000"/>
            <a:headEnd/>
            <a:tailEnd/>
          </a:ln>
        </p:spPr>
        <p:txBody>
          <a:bodyPr>
            <a:spAutoFit/>
          </a:bodyPr>
          <a:lstStyle/>
          <a:p>
            <a:r>
              <a:rPr lang="en-US" dirty="0"/>
              <a:t>$27.00</a:t>
            </a:r>
          </a:p>
        </p:txBody>
      </p:sp>
      <p:cxnSp>
        <p:nvCxnSpPr>
          <p:cNvPr id="7" name="Straight Connector 6"/>
          <p:cNvCxnSpPr/>
          <p:nvPr/>
        </p:nvCxnSpPr>
        <p:spPr>
          <a:xfrm rot="5400000">
            <a:off x="4191000" y="2590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419600" y="2362200"/>
            <a:ext cx="1066800" cy="457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776" name="TextBox 9"/>
          <p:cNvSpPr txBox="1">
            <a:spLocks noChangeArrowheads="1"/>
          </p:cNvSpPr>
          <p:nvPr/>
        </p:nvSpPr>
        <p:spPr bwMode="auto">
          <a:xfrm>
            <a:off x="3429000" y="2438400"/>
            <a:ext cx="762000" cy="369888"/>
          </a:xfrm>
          <a:prstGeom prst="rect">
            <a:avLst/>
          </a:prstGeom>
          <a:noFill/>
          <a:ln w="9525">
            <a:noFill/>
            <a:miter lim="800000"/>
            <a:headEnd/>
            <a:tailEnd/>
          </a:ln>
        </p:spPr>
        <p:txBody>
          <a:bodyPr>
            <a:spAutoFit/>
          </a:bodyPr>
          <a:lstStyle/>
          <a:p>
            <a:r>
              <a:rPr lang="en-US" dirty="0"/>
              <a:t>?</a:t>
            </a:r>
          </a:p>
        </p:txBody>
      </p:sp>
      <p:sp>
        <p:nvSpPr>
          <p:cNvPr id="32777" name="TextBox 10"/>
          <p:cNvSpPr txBox="1">
            <a:spLocks noChangeArrowheads="1"/>
          </p:cNvSpPr>
          <p:nvPr/>
        </p:nvSpPr>
        <p:spPr bwMode="auto">
          <a:xfrm>
            <a:off x="4648200" y="2438400"/>
            <a:ext cx="762000" cy="307975"/>
          </a:xfrm>
          <a:prstGeom prst="rect">
            <a:avLst/>
          </a:prstGeom>
          <a:noFill/>
          <a:ln w="9525">
            <a:noFill/>
            <a:miter lim="800000"/>
            <a:headEnd/>
            <a:tailEnd/>
          </a:ln>
        </p:spPr>
        <p:txBody>
          <a:bodyPr>
            <a:spAutoFit/>
          </a:bodyPr>
          <a:lstStyle/>
          <a:p>
            <a:r>
              <a:rPr lang="en-US" sz="1400" dirty="0"/>
              <a:t>$9.00</a:t>
            </a:r>
          </a:p>
        </p:txBody>
      </p:sp>
      <p:pic>
        <p:nvPicPr>
          <p:cNvPr id="32778" name="Picture 4" descr="Subtracting the same amount from both quantities"/>
          <p:cNvPicPr>
            <a:picLocks noChangeAspect="1" noChangeArrowheads="1"/>
          </p:cNvPicPr>
          <p:nvPr/>
        </p:nvPicPr>
        <p:blipFill>
          <a:blip r:embed="rId2" cstate="print"/>
          <a:srcRect t="37537" r="30769"/>
          <a:stretch>
            <a:fillRect/>
          </a:stretch>
        </p:blipFill>
        <p:spPr bwMode="auto">
          <a:xfrm>
            <a:off x="1676400" y="3124200"/>
            <a:ext cx="6019800"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blinds(horizontal)">
                                      <p:cBhvr>
                                        <p:cTn id="7" dur="3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762000" y="838200"/>
            <a:ext cx="7620000" cy="1016000"/>
          </a:xfrm>
          <a:prstGeom prst="rect">
            <a:avLst/>
          </a:prstGeom>
          <a:noFill/>
          <a:ln w="9525">
            <a:noFill/>
            <a:miter lim="800000"/>
            <a:headEnd/>
            <a:tailEnd/>
          </a:ln>
        </p:spPr>
        <p:txBody>
          <a:bodyPr wrap="square">
            <a:spAutoFit/>
          </a:bodyPr>
          <a:lstStyle/>
          <a:p>
            <a:r>
              <a:rPr lang="en-US" sz="2000" dirty="0"/>
              <a:t>John had 10 pencils, Andrew had 9 pencils, and Calvin had 5 pencils. They decided they'd put their pencils together and share them equally. How many pencils did each student get?</a:t>
            </a:r>
          </a:p>
        </p:txBody>
      </p:sp>
      <p:pic>
        <p:nvPicPr>
          <p:cNvPr id="29700" name="Picture 4" descr="Placing a question mark at the end of our unit bars"/>
          <p:cNvPicPr>
            <a:picLocks noChangeAspect="1" noChangeArrowheads="1"/>
          </p:cNvPicPr>
          <p:nvPr/>
        </p:nvPicPr>
        <p:blipFill>
          <a:blip r:embed="rId2" cstate="print"/>
          <a:srcRect t="15965" r="1849"/>
          <a:stretch>
            <a:fillRect/>
          </a:stretch>
        </p:blipFill>
        <p:spPr bwMode="auto">
          <a:xfrm>
            <a:off x="914400" y="2286000"/>
            <a:ext cx="73914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3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Writing our sentence"/>
          <p:cNvPicPr>
            <a:picLocks noChangeAspect="1" noChangeArrowheads="1"/>
          </p:cNvPicPr>
          <p:nvPr/>
        </p:nvPicPr>
        <p:blipFill>
          <a:blip r:embed="rId2" cstate="print"/>
          <a:srcRect t="50157" r="9917"/>
          <a:stretch>
            <a:fillRect/>
          </a:stretch>
        </p:blipFill>
        <p:spPr bwMode="auto">
          <a:xfrm>
            <a:off x="1295400" y="1600200"/>
            <a:ext cx="7086600" cy="3978275"/>
          </a:xfrm>
          <a:prstGeom prst="rect">
            <a:avLst/>
          </a:prstGeom>
          <a:noFill/>
          <a:ln w="9525">
            <a:noFill/>
            <a:miter lim="800000"/>
            <a:headEnd/>
            <a:tailEnd/>
          </a:ln>
        </p:spPr>
      </p:pic>
      <p:sp>
        <p:nvSpPr>
          <p:cNvPr id="30723" name="Rectangle 2"/>
          <p:cNvSpPr>
            <a:spLocks noChangeArrowheads="1"/>
          </p:cNvSpPr>
          <p:nvPr/>
        </p:nvSpPr>
        <p:spPr bwMode="auto">
          <a:xfrm>
            <a:off x="685800" y="4419600"/>
            <a:ext cx="8001000" cy="461665"/>
          </a:xfrm>
          <a:prstGeom prst="rect">
            <a:avLst/>
          </a:prstGeom>
          <a:noFill/>
          <a:ln w="9525">
            <a:noFill/>
            <a:miter lim="800000"/>
            <a:headEnd/>
            <a:tailEnd/>
          </a:ln>
        </p:spPr>
        <p:txBody>
          <a:bodyPr>
            <a:spAutoFit/>
          </a:bodyPr>
          <a:lstStyle/>
          <a:p>
            <a:r>
              <a:rPr lang="en-US" sz="24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990600" y="457201"/>
            <a:ext cx="8001000" cy="6555641"/>
          </a:xfrm>
          <a:prstGeom prst="rect">
            <a:avLst/>
          </a:prstGeom>
          <a:noFill/>
          <a:ln w="9525">
            <a:noFill/>
            <a:miter lim="800000"/>
            <a:headEnd/>
            <a:tailEnd/>
          </a:ln>
        </p:spPr>
        <p:txBody>
          <a:bodyPr wrap="square">
            <a:spAutoFit/>
          </a:bodyPr>
          <a:lstStyle/>
          <a:p>
            <a:endParaRPr lang="en-US" sz="2000" dirty="0">
              <a:latin typeface="Perpetua" pitchFamily="18" charset="0"/>
            </a:endParaRPr>
          </a:p>
          <a:p>
            <a:r>
              <a:rPr lang="en-US" sz="2400" dirty="0" smtClean="0"/>
              <a:t>A </a:t>
            </a:r>
            <a:r>
              <a:rPr lang="en-US" sz="2400" dirty="0"/>
              <a:t>nation that took the NCTM Standards and other research on problem-based approaches seriously is Singapore. After its independence in 1965, </a:t>
            </a:r>
            <a:r>
              <a:rPr lang="en-US" sz="2400" b="1" dirty="0"/>
              <a:t>Singapore realized that without any natural resources it would have to rely on human capital for success</a:t>
            </a:r>
            <a:r>
              <a:rPr lang="en-US" sz="2400" dirty="0"/>
              <a:t>, so they embarked on an effort to develop a highly educated citizenry. Various education reforms were initiated and in 1980 the Curriculum Development Institute was established, which developed the Primary Mathematics program. This program was </a:t>
            </a:r>
            <a:r>
              <a:rPr lang="en-US" sz="2400" b="1" dirty="0"/>
              <a:t>based on the concrete, pictorial, abstract approach</a:t>
            </a:r>
            <a:r>
              <a:rPr lang="en-US" sz="2400" dirty="0"/>
              <a:t>. This approach, founded on the work of renowned cognitive American psychologist Jerome Bruner, encourages mathematical problem solving, thinking and communication. </a:t>
            </a:r>
          </a:p>
          <a:p>
            <a:r>
              <a:rPr lang="en-US" sz="2000" dirty="0">
                <a:latin typeface="Perpetua" pitchFamily="18" charset="0"/>
              </a:rPr>
              <a:t/>
            </a:r>
            <a:br>
              <a:rPr lang="en-US" sz="2000" dirty="0">
                <a:latin typeface="Perpetua" pitchFamily="18" charset="0"/>
              </a:rPr>
            </a:br>
            <a:endParaRPr lang="en-US" sz="2000" dirty="0">
              <a:latin typeface="Perpetua" pitchFamily="18" charset="0"/>
            </a:endParaRPr>
          </a:p>
        </p:txBody>
      </p:sp>
      <p:sp>
        <p:nvSpPr>
          <p:cNvPr id="9219" name="TextBox 2"/>
          <p:cNvSpPr txBox="1">
            <a:spLocks noChangeArrowheads="1"/>
          </p:cNvSpPr>
          <p:nvPr/>
        </p:nvSpPr>
        <p:spPr bwMode="auto">
          <a:xfrm>
            <a:off x="2362200" y="228600"/>
            <a:ext cx="6248400" cy="457200"/>
          </a:xfrm>
          <a:prstGeom prst="rect">
            <a:avLst/>
          </a:prstGeom>
          <a:noFill/>
          <a:ln w="9525">
            <a:noFill/>
            <a:miter lim="800000"/>
            <a:headEnd/>
            <a:tailEnd/>
          </a:ln>
        </p:spPr>
        <p:txBody>
          <a:bodyPr>
            <a:spAutoFit/>
          </a:bodyPr>
          <a:lstStyle/>
          <a:p>
            <a:pPr algn="ctr"/>
            <a:r>
              <a:rPr lang="en-US" sz="2400" u="sng" dirty="0">
                <a:latin typeface="Perpetua" pitchFamily="18" charset="0"/>
              </a:rPr>
              <a:t>History of Singapore Math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838200"/>
            <a:ext cx="7772400" cy="1143000"/>
          </a:xfrm>
          <a:prstGeom prst="roundRect">
            <a:avLst>
              <a:gd name="adj" fmla="val 50000"/>
            </a:avLst>
          </a:prstGeom>
        </p:spPr>
        <p:txBody>
          <a:bodyPr/>
          <a:lstStyle/>
          <a:p>
            <a:pPr eaLnBrk="1" hangingPunct="1"/>
            <a:r>
              <a:rPr lang="en-US" sz="2800" dirty="0" smtClean="0"/>
              <a:t>Carlos read 221 pages of his book over the weekend.  Jasmine read 198 pages.  How many pages did Carlos and Jasmine read altogether?</a:t>
            </a:r>
          </a:p>
        </p:txBody>
      </p:sp>
      <p:sp>
        <p:nvSpPr>
          <p:cNvPr id="3" name="Rectangle 2"/>
          <p:cNvSpPr/>
          <p:nvPr/>
        </p:nvSpPr>
        <p:spPr>
          <a:xfrm>
            <a:off x="2590800" y="23622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2590800" y="32766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9" name="TextBox 4"/>
          <p:cNvSpPr txBox="1">
            <a:spLocks noChangeArrowheads="1"/>
          </p:cNvSpPr>
          <p:nvPr/>
        </p:nvSpPr>
        <p:spPr bwMode="auto">
          <a:xfrm>
            <a:off x="457200" y="2362200"/>
            <a:ext cx="1600200" cy="369888"/>
          </a:xfrm>
          <a:prstGeom prst="rect">
            <a:avLst/>
          </a:prstGeom>
          <a:noFill/>
          <a:ln w="9525">
            <a:noFill/>
            <a:miter lim="800000"/>
            <a:headEnd/>
            <a:tailEnd/>
          </a:ln>
        </p:spPr>
        <p:txBody>
          <a:bodyPr>
            <a:spAutoFit/>
          </a:bodyPr>
          <a:lstStyle/>
          <a:p>
            <a:r>
              <a:rPr lang="en-US" dirty="0"/>
              <a:t>Carlos’ pages </a:t>
            </a:r>
          </a:p>
        </p:txBody>
      </p:sp>
      <p:sp>
        <p:nvSpPr>
          <p:cNvPr id="26630" name="TextBox 5"/>
          <p:cNvSpPr txBox="1">
            <a:spLocks noChangeArrowheads="1"/>
          </p:cNvSpPr>
          <p:nvPr/>
        </p:nvSpPr>
        <p:spPr bwMode="auto">
          <a:xfrm>
            <a:off x="381000" y="3276600"/>
            <a:ext cx="1905000" cy="369888"/>
          </a:xfrm>
          <a:prstGeom prst="rect">
            <a:avLst/>
          </a:prstGeom>
          <a:noFill/>
          <a:ln w="9525">
            <a:noFill/>
            <a:miter lim="800000"/>
            <a:headEnd/>
            <a:tailEnd/>
          </a:ln>
        </p:spPr>
        <p:txBody>
          <a:bodyPr>
            <a:spAutoFit/>
          </a:bodyPr>
          <a:lstStyle/>
          <a:p>
            <a:r>
              <a:rPr lang="en-US"/>
              <a:t>Jasmine’s pages</a:t>
            </a:r>
          </a:p>
        </p:txBody>
      </p:sp>
      <p:sp>
        <p:nvSpPr>
          <p:cNvPr id="26631" name="TextBox 6"/>
          <p:cNvSpPr txBox="1">
            <a:spLocks noChangeArrowheads="1"/>
          </p:cNvSpPr>
          <p:nvPr/>
        </p:nvSpPr>
        <p:spPr bwMode="auto">
          <a:xfrm>
            <a:off x="5867400" y="2438400"/>
            <a:ext cx="914400" cy="369888"/>
          </a:xfrm>
          <a:prstGeom prst="rect">
            <a:avLst/>
          </a:prstGeom>
          <a:noFill/>
          <a:ln w="9525">
            <a:noFill/>
            <a:miter lim="800000"/>
            <a:headEnd/>
            <a:tailEnd/>
          </a:ln>
        </p:spPr>
        <p:txBody>
          <a:bodyPr>
            <a:spAutoFit/>
          </a:bodyPr>
          <a:lstStyle/>
          <a:p>
            <a:r>
              <a:rPr lang="en-US" dirty="0"/>
              <a:t>221</a:t>
            </a:r>
          </a:p>
        </p:txBody>
      </p:sp>
      <p:sp>
        <p:nvSpPr>
          <p:cNvPr id="26632" name="TextBox 7"/>
          <p:cNvSpPr txBox="1">
            <a:spLocks noChangeArrowheads="1"/>
          </p:cNvSpPr>
          <p:nvPr/>
        </p:nvSpPr>
        <p:spPr bwMode="auto">
          <a:xfrm>
            <a:off x="5181600" y="3352800"/>
            <a:ext cx="990600" cy="381000"/>
          </a:xfrm>
          <a:prstGeom prst="rect">
            <a:avLst/>
          </a:prstGeom>
          <a:noFill/>
          <a:ln w="9525">
            <a:noFill/>
            <a:miter lim="800000"/>
            <a:headEnd/>
            <a:tailEnd/>
          </a:ln>
        </p:spPr>
        <p:txBody>
          <a:bodyPr>
            <a:spAutoFit/>
          </a:bodyPr>
          <a:lstStyle/>
          <a:p>
            <a:r>
              <a:rPr lang="en-US" dirty="0"/>
              <a:t>198</a:t>
            </a:r>
          </a:p>
        </p:txBody>
      </p:sp>
      <p:sp>
        <p:nvSpPr>
          <p:cNvPr id="9" name="Right Brace 8"/>
          <p:cNvSpPr/>
          <p:nvPr/>
        </p:nvSpPr>
        <p:spPr>
          <a:xfrm>
            <a:off x="5638800" y="2362200"/>
            <a:ext cx="152400" cy="457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ight Brace 9"/>
          <p:cNvSpPr/>
          <p:nvPr/>
        </p:nvSpPr>
        <p:spPr>
          <a:xfrm>
            <a:off x="4953000" y="3276600"/>
            <a:ext cx="152400" cy="457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Right Brace 10"/>
          <p:cNvSpPr/>
          <p:nvPr/>
        </p:nvSpPr>
        <p:spPr>
          <a:xfrm>
            <a:off x="6553200" y="2286000"/>
            <a:ext cx="609600" cy="1524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636" name="TextBox 11"/>
          <p:cNvSpPr txBox="1">
            <a:spLocks noChangeArrowheads="1"/>
          </p:cNvSpPr>
          <p:nvPr/>
        </p:nvSpPr>
        <p:spPr bwMode="auto">
          <a:xfrm>
            <a:off x="7391400" y="2819400"/>
            <a:ext cx="838200" cy="461665"/>
          </a:xfrm>
          <a:prstGeom prst="rect">
            <a:avLst/>
          </a:prstGeom>
          <a:noFill/>
          <a:ln w="9525">
            <a:noFill/>
            <a:miter lim="800000"/>
            <a:headEnd/>
            <a:tailEnd/>
          </a:ln>
        </p:spPr>
        <p:txBody>
          <a:bodyPr wrap="square">
            <a:spAutoFit/>
          </a:bodyPr>
          <a:lstStyle/>
          <a:p>
            <a:r>
              <a:rPr lang="en-US" sz="2400" dirty="0"/>
              <a:t>?</a:t>
            </a:r>
          </a:p>
        </p:txBody>
      </p:sp>
      <p:cxnSp>
        <p:nvCxnSpPr>
          <p:cNvPr id="14" name="Straight Connector 13"/>
          <p:cNvCxnSpPr/>
          <p:nvPr/>
        </p:nvCxnSpPr>
        <p:spPr>
          <a:xfrm rot="5400000" flipH="1" flipV="1">
            <a:off x="4648200" y="2590800"/>
            <a:ext cx="457200" cy="0"/>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0" y="2362200"/>
            <a:ext cx="7543800" cy="2677656"/>
          </a:xfrm>
          <a:prstGeom prst="rect">
            <a:avLst/>
          </a:prstGeom>
          <a:noFill/>
          <a:ln w="9525">
            <a:noFill/>
            <a:miter lim="800000"/>
            <a:headEnd/>
            <a:tailEnd/>
          </a:ln>
        </p:spPr>
        <p:txBody>
          <a:bodyPr wrap="square">
            <a:spAutoFit/>
          </a:bodyPr>
          <a:lstStyle/>
          <a:p>
            <a:r>
              <a:rPr lang="en-US" sz="2800" dirty="0"/>
              <a:t>Belvedere's Chocolates made 350 truffles for a wedding. They gave away 46 more truffles at the sign-in table than they did at the dessert buffet. If all the truffles were passed out, how many truffles did Belvedere's give away at the sign-in table?</a:t>
            </a:r>
          </a:p>
        </p:txBody>
      </p:sp>
      <p:sp>
        <p:nvSpPr>
          <p:cNvPr id="4" name="TextBox 3"/>
          <p:cNvSpPr txBox="1"/>
          <p:nvPr/>
        </p:nvSpPr>
        <p:spPr>
          <a:xfrm>
            <a:off x="3048000" y="1219200"/>
            <a:ext cx="3886200" cy="584775"/>
          </a:xfrm>
          <a:prstGeom prst="rect">
            <a:avLst/>
          </a:prstGeom>
          <a:noFill/>
        </p:spPr>
        <p:txBody>
          <a:bodyPr wrap="square" rtlCol="0">
            <a:spAutoFit/>
          </a:bodyPr>
          <a:lstStyle/>
          <a:p>
            <a:r>
              <a:rPr lang="en-US" sz="3200" dirty="0" smtClean="0"/>
              <a:t>A Similar Example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1200" fill="hold">
                                          <p:stCondLst>
                                            <p:cond delay="0"/>
                                          </p:stCondLst>
                                        </p:cTn>
                                        <p:tgtEl>
                                          <p:spTgt spid="3"/>
                                        </p:tgtEl>
                                        <p:attrNameLst>
                                          <p:attrName>ppt_x</p:attrName>
                                        </p:attrNameLst>
                                      </p:cBhvr>
                                    </p:anim>
                                    <p:anim from="0" to="-1.0" calcmode="lin" valueType="num">
                                      <p:cBhvr>
                                        <p:cTn id="8" dur="400" decel="50000" autoRev="1" fill="hold">
                                          <p:stCondLst>
                                            <p:cond delay="1200"/>
                                          </p:stCondLst>
                                        </p:cTn>
                                        <p:tgtEl>
                                          <p:spTgt spid="3"/>
                                        </p:tgtEl>
                                        <p:attrNameLst>
                                          <p:attrName>xshear</p:attrName>
                                        </p:attrNameLst>
                                      </p:cBhvr>
                                    </p:anim>
                                    <p:animScale>
                                      <p:cBhvr>
                                        <p:cTn id="9" dur="400" decel="100000" autoRev="1" fill="hold">
                                          <p:stCondLst>
                                            <p:cond delay="1200"/>
                                          </p:stCondLst>
                                        </p:cTn>
                                        <p:tgtEl>
                                          <p:spTgt spid="3"/>
                                        </p:tgtEl>
                                      </p:cBhvr>
                                      <p:from x="100000" y="100000"/>
                                      <p:to x="80000" y="100000"/>
                                    </p:animScale>
                                    <p:anim by="(#ppt_h/3+#ppt_w*0.1)" calcmode="lin" valueType="num">
                                      <p:cBhvr additive="sum">
                                        <p:cTn id="10" dur="400" decel="100000" autoRev="1" fill="hold">
                                          <p:stCondLst>
                                            <p:cond delay="12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600200" y="0"/>
          <a:ext cx="6096000" cy="6858000"/>
        </p:xfrm>
        <a:graphic>
          <a:graphicData uri="http://schemas.openxmlformats.org/presentationml/2006/ole">
            <p:oleObj spid="_x0000_s77826" name="Acrobat Document" r:id="rId3" imgW="5830114" imgH="7542857" progId="AcroExch.Document.7">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e 2"/>
          <p:cNvSpPr/>
          <p:nvPr/>
        </p:nvSpPr>
        <p:spPr bwMode="auto">
          <a:xfrm rot="5400000">
            <a:off x="4343400" y="762000"/>
            <a:ext cx="457200" cy="5486400"/>
          </a:xfrm>
          <a:prstGeom prst="leftBrace">
            <a:avLst>
              <a:gd name="adj1" fmla="val 8333"/>
              <a:gd name="adj2" fmla="val 4981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TextBox 3"/>
          <p:cNvSpPr txBox="1"/>
          <p:nvPr/>
        </p:nvSpPr>
        <p:spPr>
          <a:xfrm>
            <a:off x="3886200" y="2590800"/>
            <a:ext cx="1371600" cy="369332"/>
          </a:xfrm>
          <a:prstGeom prst="rect">
            <a:avLst/>
          </a:prstGeom>
          <a:noFill/>
        </p:spPr>
        <p:txBody>
          <a:bodyPr wrap="square" rtlCol="0">
            <a:spAutoFit/>
          </a:bodyPr>
          <a:lstStyle/>
          <a:p>
            <a:r>
              <a:rPr lang="en-US" dirty="0" smtClean="0"/>
              <a:t>One Hour</a:t>
            </a:r>
            <a:endParaRPr lang="en-US" dirty="0"/>
          </a:p>
        </p:txBody>
      </p:sp>
      <p:sp>
        <p:nvSpPr>
          <p:cNvPr id="5" name="TextBox 4"/>
          <p:cNvSpPr txBox="1"/>
          <p:nvPr/>
        </p:nvSpPr>
        <p:spPr>
          <a:xfrm>
            <a:off x="533400" y="3962400"/>
            <a:ext cx="958339" cy="369332"/>
          </a:xfrm>
          <a:prstGeom prst="rect">
            <a:avLst/>
          </a:prstGeom>
          <a:noFill/>
        </p:spPr>
        <p:txBody>
          <a:bodyPr wrap="none" rtlCol="0">
            <a:spAutoFit/>
          </a:bodyPr>
          <a:lstStyle/>
          <a:p>
            <a:r>
              <a:rPr lang="en-US" dirty="0" smtClean="0"/>
              <a:t>Snail A</a:t>
            </a:r>
            <a:endParaRPr lang="en-US" dirty="0"/>
          </a:p>
        </p:txBody>
      </p:sp>
      <p:sp>
        <p:nvSpPr>
          <p:cNvPr id="6" name="Rectangle 5"/>
          <p:cNvSpPr/>
          <p:nvPr/>
        </p:nvSpPr>
        <p:spPr bwMode="auto">
          <a:xfrm>
            <a:off x="1828800" y="4038600"/>
            <a:ext cx="5486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TextBox 7"/>
          <p:cNvSpPr txBox="1"/>
          <p:nvPr/>
        </p:nvSpPr>
        <p:spPr>
          <a:xfrm>
            <a:off x="1905000" y="4419600"/>
            <a:ext cx="762000" cy="369332"/>
          </a:xfrm>
          <a:prstGeom prst="rect">
            <a:avLst/>
          </a:prstGeom>
          <a:noFill/>
        </p:spPr>
        <p:txBody>
          <a:bodyPr wrap="square" rtlCol="0">
            <a:spAutoFit/>
          </a:bodyPr>
          <a:lstStyle/>
          <a:p>
            <a:r>
              <a:rPr lang="en-US" dirty="0" smtClean="0"/>
              <a:t>5 in</a:t>
            </a:r>
            <a:endParaRPr lang="en-US" dirty="0"/>
          </a:p>
        </p:txBody>
      </p:sp>
      <p:sp>
        <p:nvSpPr>
          <p:cNvPr id="13" name="Rectangle 12"/>
          <p:cNvSpPr/>
          <p:nvPr/>
        </p:nvSpPr>
        <p:spPr>
          <a:xfrm>
            <a:off x="4876800" y="4419600"/>
            <a:ext cx="312906" cy="369332"/>
          </a:xfrm>
          <a:prstGeom prst="rect">
            <a:avLst/>
          </a:prstGeom>
        </p:spPr>
        <p:txBody>
          <a:bodyPr wrap="square">
            <a:spAutoFit/>
          </a:bodyPr>
          <a:lstStyle/>
          <a:p>
            <a:r>
              <a:rPr lang="en-US" dirty="0" smtClean="0"/>
              <a:t>5</a:t>
            </a:r>
            <a:endParaRPr lang="en-US" dirty="0"/>
          </a:p>
        </p:txBody>
      </p:sp>
      <p:sp>
        <p:nvSpPr>
          <p:cNvPr id="14" name="Rectangle 13"/>
          <p:cNvSpPr/>
          <p:nvPr/>
        </p:nvSpPr>
        <p:spPr>
          <a:xfrm rot="10800000" flipV="1">
            <a:off x="3048000" y="4419600"/>
            <a:ext cx="304800" cy="369332"/>
          </a:xfrm>
          <a:prstGeom prst="rect">
            <a:avLst/>
          </a:prstGeom>
        </p:spPr>
        <p:txBody>
          <a:bodyPr wrap="square">
            <a:spAutoFit/>
          </a:bodyPr>
          <a:lstStyle/>
          <a:p>
            <a:r>
              <a:rPr lang="en-US" dirty="0" smtClean="0"/>
              <a:t>5</a:t>
            </a:r>
            <a:endParaRPr lang="en-US" dirty="0"/>
          </a:p>
        </p:txBody>
      </p:sp>
      <p:sp>
        <p:nvSpPr>
          <p:cNvPr id="52" name="TextBox 51"/>
          <p:cNvSpPr txBox="1"/>
          <p:nvPr/>
        </p:nvSpPr>
        <p:spPr>
          <a:xfrm>
            <a:off x="2590800" y="1066800"/>
            <a:ext cx="4343400" cy="461665"/>
          </a:xfrm>
          <a:prstGeom prst="rect">
            <a:avLst/>
          </a:prstGeom>
          <a:noFill/>
        </p:spPr>
        <p:txBody>
          <a:bodyPr wrap="square" rtlCol="0">
            <a:spAutoFit/>
          </a:bodyPr>
          <a:lstStyle/>
          <a:p>
            <a:pPr algn="ctr"/>
            <a:r>
              <a:rPr lang="en-US" sz="2400" dirty="0" smtClean="0"/>
              <a:t>Snail Pace</a:t>
            </a:r>
            <a:endParaRPr lang="en-US" sz="2400" dirty="0"/>
          </a:p>
        </p:txBody>
      </p:sp>
      <p:sp>
        <p:nvSpPr>
          <p:cNvPr id="53" name="TextBox 52"/>
          <p:cNvSpPr txBox="1"/>
          <p:nvPr/>
        </p:nvSpPr>
        <p:spPr>
          <a:xfrm>
            <a:off x="7620000" y="3962400"/>
            <a:ext cx="1371600" cy="369332"/>
          </a:xfrm>
          <a:prstGeom prst="rect">
            <a:avLst/>
          </a:prstGeom>
          <a:noFill/>
        </p:spPr>
        <p:txBody>
          <a:bodyPr wrap="square" rtlCol="0">
            <a:spAutoFit/>
          </a:bodyPr>
          <a:lstStyle/>
          <a:p>
            <a:r>
              <a:rPr lang="en-US" dirty="0" smtClean="0"/>
              <a:t>30 in/hr</a:t>
            </a:r>
            <a:endParaRPr lang="en-US" dirty="0"/>
          </a:p>
        </p:txBody>
      </p:sp>
      <p:cxnSp>
        <p:nvCxnSpPr>
          <p:cNvPr id="66" name="Straight Connector 65"/>
          <p:cNvCxnSpPr/>
          <p:nvPr/>
        </p:nvCxnSpPr>
        <p:spPr bwMode="auto">
          <a:xfrm>
            <a:off x="3657600" y="4038600"/>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2743200" y="4038600"/>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stCxn id="6" idx="0"/>
            <a:endCxn id="6" idx="2"/>
          </p:cNvCxnSpPr>
          <p:nvPr/>
        </p:nvCxnSpPr>
        <p:spPr bwMode="auto">
          <a:xfrm>
            <a:off x="4572000" y="4038600"/>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5486400" y="4038600"/>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6400800" y="4038600"/>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1" name="Rectangle 80"/>
          <p:cNvSpPr/>
          <p:nvPr/>
        </p:nvSpPr>
        <p:spPr>
          <a:xfrm>
            <a:off x="3962400" y="4419600"/>
            <a:ext cx="312906" cy="369332"/>
          </a:xfrm>
          <a:prstGeom prst="rect">
            <a:avLst/>
          </a:prstGeom>
        </p:spPr>
        <p:txBody>
          <a:bodyPr wrap="square">
            <a:spAutoFit/>
          </a:bodyPr>
          <a:lstStyle/>
          <a:p>
            <a:r>
              <a:rPr lang="en-US" dirty="0" smtClean="0"/>
              <a:t>5</a:t>
            </a:r>
            <a:endParaRPr lang="en-US" dirty="0"/>
          </a:p>
        </p:txBody>
      </p:sp>
      <p:sp>
        <p:nvSpPr>
          <p:cNvPr id="82" name="Rectangle 81"/>
          <p:cNvSpPr/>
          <p:nvPr/>
        </p:nvSpPr>
        <p:spPr>
          <a:xfrm>
            <a:off x="5791200" y="4419600"/>
            <a:ext cx="312906" cy="369332"/>
          </a:xfrm>
          <a:prstGeom prst="rect">
            <a:avLst/>
          </a:prstGeom>
        </p:spPr>
        <p:txBody>
          <a:bodyPr wrap="square">
            <a:spAutoFit/>
          </a:bodyPr>
          <a:lstStyle/>
          <a:p>
            <a:r>
              <a:rPr lang="en-US" dirty="0" smtClean="0"/>
              <a:t>5</a:t>
            </a:r>
            <a:endParaRPr lang="en-US" dirty="0"/>
          </a:p>
        </p:txBody>
      </p:sp>
      <p:sp>
        <p:nvSpPr>
          <p:cNvPr id="83" name="Rectangle 82"/>
          <p:cNvSpPr/>
          <p:nvPr/>
        </p:nvSpPr>
        <p:spPr>
          <a:xfrm>
            <a:off x="6705600" y="4419600"/>
            <a:ext cx="312906" cy="369332"/>
          </a:xfrm>
          <a:prstGeom prst="rect">
            <a:avLst/>
          </a:prstGeom>
        </p:spPr>
        <p:txBody>
          <a:bodyPr wrap="square">
            <a:spAutoFit/>
          </a:bodyPr>
          <a:lstStyle/>
          <a:p>
            <a:r>
              <a:rPr lang="en-US" dirty="0" smtClean="0"/>
              <a:t>5</a:t>
            </a:r>
            <a:endParaRPr lang="en-US" dirty="0"/>
          </a:p>
        </p:txBody>
      </p:sp>
      <p:sp>
        <p:nvSpPr>
          <p:cNvPr id="84" name="TextBox 83"/>
          <p:cNvSpPr txBox="1"/>
          <p:nvPr/>
        </p:nvSpPr>
        <p:spPr>
          <a:xfrm>
            <a:off x="1905000" y="3657600"/>
            <a:ext cx="752129" cy="307777"/>
          </a:xfrm>
          <a:prstGeom prst="rect">
            <a:avLst/>
          </a:prstGeom>
          <a:noFill/>
        </p:spPr>
        <p:txBody>
          <a:bodyPr wrap="none" rtlCol="0">
            <a:spAutoFit/>
          </a:bodyPr>
          <a:lstStyle/>
          <a:p>
            <a:r>
              <a:rPr lang="en-US" sz="1400" dirty="0" smtClean="0"/>
              <a:t>10 min</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ox(in)">
                                      <p:cBhvr>
                                        <p:cTn id="15" dur="500"/>
                                        <p:tgtEl>
                                          <p:spTgt spid="84"/>
                                        </p:tgtEl>
                                      </p:cBhvr>
                                    </p:animEffect>
                                  </p:childTnLst>
                                </p:cTn>
                              </p:par>
                              <p:par>
                                <p:cTn id="16" presetID="4" presetClass="entr" presetSubtype="16"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ox(in)">
                                      <p:cBhvr>
                                        <p:cTn id="18" dur="500"/>
                                        <p:tgtEl>
                                          <p:spTgt spid="67"/>
                                        </p:tgtEl>
                                      </p:cBhvr>
                                    </p:animEffect>
                                  </p:childTnLst>
                                </p:cTn>
                              </p:par>
                              <p:par>
                                <p:cTn id="19" presetID="4" presetClass="entr" presetSubtype="16"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ox(in)">
                                      <p:cBhvr>
                                        <p:cTn id="21" dur="500"/>
                                        <p:tgtEl>
                                          <p:spTgt spid="66"/>
                                        </p:tgtEl>
                                      </p:cBhvr>
                                    </p:animEffect>
                                  </p:childTnLst>
                                </p:cTn>
                              </p:par>
                              <p:par>
                                <p:cTn id="22" presetID="4" presetClass="entr" presetSubtype="16"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ox(in)">
                                      <p:cBhvr>
                                        <p:cTn id="24" dur="500"/>
                                        <p:tgtEl>
                                          <p:spTgt spid="72"/>
                                        </p:tgtEl>
                                      </p:cBhvr>
                                    </p:animEffect>
                                  </p:childTnLst>
                                </p:cTn>
                              </p:par>
                              <p:par>
                                <p:cTn id="25" presetID="4"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ox(in)">
                                      <p:cBhvr>
                                        <p:cTn id="27" dur="500"/>
                                        <p:tgtEl>
                                          <p:spTgt spid="75"/>
                                        </p:tgtEl>
                                      </p:cBhvr>
                                    </p:animEffect>
                                  </p:childTnLst>
                                </p:cTn>
                              </p:par>
                              <p:par>
                                <p:cTn id="28" presetID="4" presetClass="entr" presetSubtype="16"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ox(in)">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1000"/>
                                        <p:tgtEl>
                                          <p:spTgt spid="1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ox(in)">
                                      <p:cBhvr>
                                        <p:cTn id="43" dur="1000"/>
                                        <p:tgtEl>
                                          <p:spTgt spid="8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1000"/>
                                        <p:tgtEl>
                                          <p:spTgt spid="1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ox(in)">
                                      <p:cBhvr>
                                        <p:cTn id="49" dur="1000"/>
                                        <p:tgtEl>
                                          <p:spTgt spid="8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box(in)">
                                      <p:cBhvr>
                                        <p:cTn id="52" dur="10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3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13" grpId="0"/>
      <p:bldP spid="14" grpId="0"/>
      <p:bldP spid="53" grpId="0"/>
      <p:bldP spid="81" grpId="0"/>
      <p:bldP spid="82" grpId="0"/>
      <p:bldP spid="83" grpId="0"/>
      <p:bldP spid="8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e 2"/>
          <p:cNvSpPr/>
          <p:nvPr/>
        </p:nvSpPr>
        <p:spPr bwMode="auto">
          <a:xfrm rot="5400000">
            <a:off x="4343400" y="0"/>
            <a:ext cx="457200" cy="5486400"/>
          </a:xfrm>
          <a:prstGeom prst="leftBrace">
            <a:avLst>
              <a:gd name="adj1" fmla="val 8333"/>
              <a:gd name="adj2" fmla="val 4981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TextBox 3"/>
          <p:cNvSpPr txBox="1"/>
          <p:nvPr/>
        </p:nvSpPr>
        <p:spPr>
          <a:xfrm>
            <a:off x="3962400" y="2057400"/>
            <a:ext cx="1371600" cy="369332"/>
          </a:xfrm>
          <a:prstGeom prst="rect">
            <a:avLst/>
          </a:prstGeom>
          <a:noFill/>
        </p:spPr>
        <p:txBody>
          <a:bodyPr wrap="square" rtlCol="0">
            <a:spAutoFit/>
          </a:bodyPr>
          <a:lstStyle/>
          <a:p>
            <a:r>
              <a:rPr lang="en-US" dirty="0" smtClean="0"/>
              <a:t>One Hour</a:t>
            </a:r>
            <a:endParaRPr lang="en-US" dirty="0"/>
          </a:p>
        </p:txBody>
      </p:sp>
      <p:sp>
        <p:nvSpPr>
          <p:cNvPr id="5" name="TextBox 4"/>
          <p:cNvSpPr txBox="1"/>
          <p:nvPr/>
        </p:nvSpPr>
        <p:spPr>
          <a:xfrm>
            <a:off x="457200" y="3048000"/>
            <a:ext cx="958339" cy="369332"/>
          </a:xfrm>
          <a:prstGeom prst="rect">
            <a:avLst/>
          </a:prstGeom>
          <a:noFill/>
        </p:spPr>
        <p:txBody>
          <a:bodyPr wrap="none" rtlCol="0">
            <a:spAutoFit/>
          </a:bodyPr>
          <a:lstStyle/>
          <a:p>
            <a:r>
              <a:rPr lang="en-US" dirty="0" smtClean="0"/>
              <a:t>Snail A</a:t>
            </a:r>
            <a:endParaRPr lang="en-US" dirty="0"/>
          </a:p>
        </p:txBody>
      </p:sp>
      <p:sp>
        <p:nvSpPr>
          <p:cNvPr id="6" name="Rectangle 5"/>
          <p:cNvSpPr/>
          <p:nvPr/>
        </p:nvSpPr>
        <p:spPr bwMode="auto">
          <a:xfrm>
            <a:off x="1828800" y="3124200"/>
            <a:ext cx="914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743200" y="3124200"/>
            <a:ext cx="914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TextBox 7"/>
          <p:cNvSpPr txBox="1"/>
          <p:nvPr/>
        </p:nvSpPr>
        <p:spPr>
          <a:xfrm>
            <a:off x="2133600" y="3124200"/>
            <a:ext cx="304800" cy="369332"/>
          </a:xfrm>
          <a:prstGeom prst="rect">
            <a:avLst/>
          </a:prstGeom>
          <a:noFill/>
        </p:spPr>
        <p:txBody>
          <a:bodyPr wrap="square" rtlCol="0">
            <a:spAutoFit/>
          </a:bodyPr>
          <a:lstStyle/>
          <a:p>
            <a:r>
              <a:rPr lang="en-US" dirty="0" smtClean="0"/>
              <a:t>5</a:t>
            </a:r>
            <a:endParaRPr lang="en-US" dirty="0"/>
          </a:p>
        </p:txBody>
      </p:sp>
      <p:sp>
        <p:nvSpPr>
          <p:cNvPr id="9" name="Rectangle 8"/>
          <p:cNvSpPr/>
          <p:nvPr/>
        </p:nvSpPr>
        <p:spPr bwMode="auto">
          <a:xfrm>
            <a:off x="4572000" y="3124200"/>
            <a:ext cx="914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486400" y="3124200"/>
            <a:ext cx="914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657600" y="3124200"/>
            <a:ext cx="914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6400800" y="3124200"/>
            <a:ext cx="914400" cy="30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Rectangle 12"/>
          <p:cNvSpPr/>
          <p:nvPr/>
        </p:nvSpPr>
        <p:spPr>
          <a:xfrm>
            <a:off x="3962400" y="3124200"/>
            <a:ext cx="312906" cy="369332"/>
          </a:xfrm>
          <a:prstGeom prst="rect">
            <a:avLst/>
          </a:prstGeom>
        </p:spPr>
        <p:txBody>
          <a:bodyPr wrap="none">
            <a:spAutoFit/>
          </a:bodyPr>
          <a:lstStyle/>
          <a:p>
            <a:r>
              <a:rPr lang="en-US" dirty="0" smtClean="0"/>
              <a:t>5</a:t>
            </a:r>
            <a:endParaRPr lang="en-US" dirty="0"/>
          </a:p>
        </p:txBody>
      </p:sp>
      <p:sp>
        <p:nvSpPr>
          <p:cNvPr id="14" name="Rectangle 13"/>
          <p:cNvSpPr/>
          <p:nvPr/>
        </p:nvSpPr>
        <p:spPr>
          <a:xfrm>
            <a:off x="3048000" y="3124200"/>
            <a:ext cx="312906" cy="369332"/>
          </a:xfrm>
          <a:prstGeom prst="rect">
            <a:avLst/>
          </a:prstGeom>
        </p:spPr>
        <p:txBody>
          <a:bodyPr wrap="square">
            <a:spAutoFit/>
          </a:bodyPr>
          <a:lstStyle/>
          <a:p>
            <a:r>
              <a:rPr lang="en-US" dirty="0" smtClean="0"/>
              <a:t>5</a:t>
            </a:r>
            <a:endParaRPr lang="en-US" dirty="0"/>
          </a:p>
        </p:txBody>
      </p:sp>
      <p:sp>
        <p:nvSpPr>
          <p:cNvPr id="15" name="Rectangle 14"/>
          <p:cNvSpPr/>
          <p:nvPr/>
        </p:nvSpPr>
        <p:spPr>
          <a:xfrm>
            <a:off x="4876800" y="3124200"/>
            <a:ext cx="312906" cy="369332"/>
          </a:xfrm>
          <a:prstGeom prst="rect">
            <a:avLst/>
          </a:prstGeom>
        </p:spPr>
        <p:txBody>
          <a:bodyPr wrap="none">
            <a:spAutoFit/>
          </a:bodyPr>
          <a:lstStyle/>
          <a:p>
            <a:r>
              <a:rPr lang="en-US" dirty="0" smtClean="0"/>
              <a:t>5</a:t>
            </a:r>
            <a:endParaRPr lang="en-US" dirty="0"/>
          </a:p>
        </p:txBody>
      </p:sp>
      <p:sp>
        <p:nvSpPr>
          <p:cNvPr id="16" name="Rectangle 15"/>
          <p:cNvSpPr/>
          <p:nvPr/>
        </p:nvSpPr>
        <p:spPr>
          <a:xfrm>
            <a:off x="5791200" y="3124200"/>
            <a:ext cx="312906" cy="369332"/>
          </a:xfrm>
          <a:prstGeom prst="rect">
            <a:avLst/>
          </a:prstGeom>
        </p:spPr>
        <p:txBody>
          <a:bodyPr wrap="none">
            <a:spAutoFit/>
          </a:bodyPr>
          <a:lstStyle/>
          <a:p>
            <a:r>
              <a:rPr lang="en-US" dirty="0" smtClean="0"/>
              <a:t>5</a:t>
            </a:r>
            <a:endParaRPr lang="en-US" dirty="0"/>
          </a:p>
        </p:txBody>
      </p:sp>
      <p:sp>
        <p:nvSpPr>
          <p:cNvPr id="17" name="Rectangle 16"/>
          <p:cNvSpPr/>
          <p:nvPr/>
        </p:nvSpPr>
        <p:spPr>
          <a:xfrm>
            <a:off x="6705600" y="3124200"/>
            <a:ext cx="312906" cy="369332"/>
          </a:xfrm>
          <a:prstGeom prst="rect">
            <a:avLst/>
          </a:prstGeom>
        </p:spPr>
        <p:txBody>
          <a:bodyPr wrap="none">
            <a:spAutoFit/>
          </a:bodyPr>
          <a:lstStyle/>
          <a:p>
            <a:r>
              <a:rPr lang="en-US" dirty="0" smtClean="0"/>
              <a:t>5</a:t>
            </a:r>
            <a:endParaRPr lang="en-US" dirty="0"/>
          </a:p>
        </p:txBody>
      </p:sp>
      <p:sp>
        <p:nvSpPr>
          <p:cNvPr id="18" name="Rectangle 17"/>
          <p:cNvSpPr/>
          <p:nvPr/>
        </p:nvSpPr>
        <p:spPr bwMode="auto">
          <a:xfrm>
            <a:off x="1828800" y="3962400"/>
            <a:ext cx="5486400" cy="38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0" name="TextBox 19"/>
          <p:cNvSpPr txBox="1"/>
          <p:nvPr/>
        </p:nvSpPr>
        <p:spPr>
          <a:xfrm>
            <a:off x="2590800" y="3962400"/>
            <a:ext cx="312906" cy="369332"/>
          </a:xfrm>
          <a:prstGeom prst="rect">
            <a:avLst/>
          </a:prstGeom>
          <a:noFill/>
        </p:spPr>
        <p:txBody>
          <a:bodyPr wrap="none" rtlCol="0">
            <a:spAutoFit/>
          </a:bodyPr>
          <a:lstStyle/>
          <a:p>
            <a:r>
              <a:rPr lang="en-US" dirty="0" smtClean="0"/>
              <a:t>3</a:t>
            </a:r>
            <a:endParaRPr lang="en-US" dirty="0"/>
          </a:p>
        </p:txBody>
      </p:sp>
      <p:sp>
        <p:nvSpPr>
          <p:cNvPr id="21" name="TextBox 20"/>
          <p:cNvSpPr txBox="1"/>
          <p:nvPr/>
        </p:nvSpPr>
        <p:spPr>
          <a:xfrm>
            <a:off x="6248400" y="3962400"/>
            <a:ext cx="312906" cy="369332"/>
          </a:xfrm>
          <a:prstGeom prst="rect">
            <a:avLst/>
          </a:prstGeom>
          <a:noFill/>
        </p:spPr>
        <p:txBody>
          <a:bodyPr wrap="none" rtlCol="0">
            <a:spAutoFit/>
          </a:bodyPr>
          <a:lstStyle/>
          <a:p>
            <a:r>
              <a:rPr lang="en-US" dirty="0" smtClean="0"/>
              <a:t>3</a:t>
            </a:r>
            <a:endParaRPr lang="en-US" dirty="0"/>
          </a:p>
        </p:txBody>
      </p:sp>
      <p:sp>
        <p:nvSpPr>
          <p:cNvPr id="22" name="TextBox 21"/>
          <p:cNvSpPr txBox="1"/>
          <p:nvPr/>
        </p:nvSpPr>
        <p:spPr>
          <a:xfrm>
            <a:off x="4419600" y="3962400"/>
            <a:ext cx="312906" cy="369332"/>
          </a:xfrm>
          <a:prstGeom prst="rect">
            <a:avLst/>
          </a:prstGeom>
          <a:noFill/>
        </p:spPr>
        <p:txBody>
          <a:bodyPr wrap="none" rtlCol="0">
            <a:spAutoFit/>
          </a:bodyPr>
          <a:lstStyle/>
          <a:p>
            <a:r>
              <a:rPr lang="en-US" dirty="0" smtClean="0"/>
              <a:t>3</a:t>
            </a:r>
            <a:endParaRPr lang="en-US" dirty="0"/>
          </a:p>
        </p:txBody>
      </p:sp>
      <p:cxnSp>
        <p:nvCxnSpPr>
          <p:cNvPr id="24" name="Straight Connector 23"/>
          <p:cNvCxnSpPr/>
          <p:nvPr/>
        </p:nvCxnSpPr>
        <p:spPr bwMode="auto">
          <a:xfrm>
            <a:off x="3657600" y="39624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486400" y="39624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1828800" y="4876800"/>
            <a:ext cx="5486400" cy="38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a:off x="1828800" y="5791200"/>
            <a:ext cx="5486400" cy="38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4" name="Straight Connector 33"/>
          <p:cNvCxnSpPr/>
          <p:nvPr/>
        </p:nvCxnSpPr>
        <p:spPr bwMode="auto">
          <a:xfrm flipV="1">
            <a:off x="3200400" y="48768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1" idx="0"/>
            <a:endCxn id="31" idx="2"/>
          </p:cNvCxnSpPr>
          <p:nvPr/>
        </p:nvCxnSpPr>
        <p:spPr bwMode="auto">
          <a:xfrm>
            <a:off x="4572000" y="48768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943600" y="48768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a:stCxn id="32" idx="0"/>
            <a:endCxn id="32" idx="2"/>
          </p:cNvCxnSpPr>
          <p:nvPr/>
        </p:nvCxnSpPr>
        <p:spPr bwMode="auto">
          <a:xfrm>
            <a:off x="4572000" y="57912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Rectangle 48"/>
          <p:cNvSpPr/>
          <p:nvPr/>
        </p:nvSpPr>
        <p:spPr>
          <a:xfrm>
            <a:off x="533400" y="3962400"/>
            <a:ext cx="958339" cy="369332"/>
          </a:xfrm>
          <a:prstGeom prst="rect">
            <a:avLst/>
          </a:prstGeom>
        </p:spPr>
        <p:txBody>
          <a:bodyPr wrap="none">
            <a:spAutoFit/>
          </a:bodyPr>
          <a:lstStyle/>
          <a:p>
            <a:r>
              <a:rPr lang="en-US" dirty="0" smtClean="0"/>
              <a:t>Snail B</a:t>
            </a:r>
            <a:endParaRPr lang="en-US" dirty="0"/>
          </a:p>
        </p:txBody>
      </p:sp>
      <p:sp>
        <p:nvSpPr>
          <p:cNvPr id="50" name="Rectangle 49"/>
          <p:cNvSpPr/>
          <p:nvPr/>
        </p:nvSpPr>
        <p:spPr>
          <a:xfrm>
            <a:off x="533400" y="4876800"/>
            <a:ext cx="958339" cy="369332"/>
          </a:xfrm>
          <a:prstGeom prst="rect">
            <a:avLst/>
          </a:prstGeom>
        </p:spPr>
        <p:txBody>
          <a:bodyPr wrap="none">
            <a:spAutoFit/>
          </a:bodyPr>
          <a:lstStyle/>
          <a:p>
            <a:r>
              <a:rPr lang="en-US" dirty="0" smtClean="0"/>
              <a:t>Snail C</a:t>
            </a:r>
            <a:endParaRPr lang="en-US" dirty="0"/>
          </a:p>
        </p:txBody>
      </p:sp>
      <p:sp>
        <p:nvSpPr>
          <p:cNvPr id="51" name="Rectangle 50"/>
          <p:cNvSpPr/>
          <p:nvPr/>
        </p:nvSpPr>
        <p:spPr>
          <a:xfrm>
            <a:off x="533400" y="5791200"/>
            <a:ext cx="958339" cy="369332"/>
          </a:xfrm>
          <a:prstGeom prst="rect">
            <a:avLst/>
          </a:prstGeom>
        </p:spPr>
        <p:txBody>
          <a:bodyPr wrap="none">
            <a:spAutoFit/>
          </a:bodyPr>
          <a:lstStyle/>
          <a:p>
            <a:r>
              <a:rPr lang="en-US" dirty="0" smtClean="0"/>
              <a:t>Snail D</a:t>
            </a:r>
            <a:endParaRPr lang="en-US" dirty="0"/>
          </a:p>
        </p:txBody>
      </p:sp>
      <p:sp>
        <p:nvSpPr>
          <p:cNvPr id="52" name="TextBox 51"/>
          <p:cNvSpPr txBox="1"/>
          <p:nvPr/>
        </p:nvSpPr>
        <p:spPr>
          <a:xfrm>
            <a:off x="2971800" y="609600"/>
            <a:ext cx="4343400" cy="461665"/>
          </a:xfrm>
          <a:prstGeom prst="rect">
            <a:avLst/>
          </a:prstGeom>
          <a:noFill/>
        </p:spPr>
        <p:txBody>
          <a:bodyPr wrap="square" rtlCol="0">
            <a:spAutoFit/>
          </a:bodyPr>
          <a:lstStyle/>
          <a:p>
            <a:pPr algn="ctr"/>
            <a:r>
              <a:rPr lang="en-US" sz="2400" dirty="0" smtClean="0"/>
              <a:t>Snail Pace</a:t>
            </a:r>
            <a:endParaRPr lang="en-US" sz="2400" dirty="0"/>
          </a:p>
        </p:txBody>
      </p:sp>
      <p:sp>
        <p:nvSpPr>
          <p:cNvPr id="53" name="TextBox 52"/>
          <p:cNvSpPr txBox="1"/>
          <p:nvPr/>
        </p:nvSpPr>
        <p:spPr>
          <a:xfrm>
            <a:off x="7772400" y="3048001"/>
            <a:ext cx="1371600" cy="369332"/>
          </a:xfrm>
          <a:prstGeom prst="rect">
            <a:avLst/>
          </a:prstGeom>
          <a:noFill/>
        </p:spPr>
        <p:txBody>
          <a:bodyPr wrap="square" rtlCol="0">
            <a:spAutoFit/>
          </a:bodyPr>
          <a:lstStyle/>
          <a:p>
            <a:r>
              <a:rPr lang="en-US" dirty="0" smtClean="0"/>
              <a:t>30 in/hr</a:t>
            </a:r>
            <a:endParaRPr lang="en-US" dirty="0"/>
          </a:p>
        </p:txBody>
      </p:sp>
      <p:sp>
        <p:nvSpPr>
          <p:cNvPr id="54" name="TextBox 53"/>
          <p:cNvSpPr txBox="1"/>
          <p:nvPr/>
        </p:nvSpPr>
        <p:spPr>
          <a:xfrm>
            <a:off x="7848600" y="3962400"/>
            <a:ext cx="1295400" cy="369332"/>
          </a:xfrm>
          <a:prstGeom prst="rect">
            <a:avLst/>
          </a:prstGeom>
          <a:noFill/>
        </p:spPr>
        <p:txBody>
          <a:bodyPr wrap="square" rtlCol="0">
            <a:spAutoFit/>
          </a:bodyPr>
          <a:lstStyle/>
          <a:p>
            <a:r>
              <a:rPr lang="en-US" dirty="0" smtClean="0"/>
              <a:t>9 in/hr</a:t>
            </a:r>
            <a:endParaRPr lang="en-US" dirty="0"/>
          </a:p>
        </p:txBody>
      </p:sp>
      <p:sp>
        <p:nvSpPr>
          <p:cNvPr id="55" name="TextBox 54"/>
          <p:cNvSpPr txBox="1"/>
          <p:nvPr/>
        </p:nvSpPr>
        <p:spPr>
          <a:xfrm>
            <a:off x="7848600" y="4876800"/>
            <a:ext cx="1295400" cy="369332"/>
          </a:xfrm>
          <a:prstGeom prst="rect">
            <a:avLst/>
          </a:prstGeom>
          <a:noFill/>
        </p:spPr>
        <p:txBody>
          <a:bodyPr wrap="square" rtlCol="0">
            <a:spAutoFit/>
          </a:bodyPr>
          <a:lstStyle/>
          <a:p>
            <a:r>
              <a:rPr lang="en-US" dirty="0" smtClean="0"/>
              <a:t>4 in/hr</a:t>
            </a:r>
            <a:endParaRPr lang="en-US" dirty="0"/>
          </a:p>
        </p:txBody>
      </p:sp>
      <p:sp>
        <p:nvSpPr>
          <p:cNvPr id="56" name="TextBox 55"/>
          <p:cNvSpPr txBox="1"/>
          <p:nvPr/>
        </p:nvSpPr>
        <p:spPr>
          <a:xfrm>
            <a:off x="7848600" y="5791200"/>
            <a:ext cx="1295400" cy="369332"/>
          </a:xfrm>
          <a:prstGeom prst="rect">
            <a:avLst/>
          </a:prstGeom>
          <a:noFill/>
        </p:spPr>
        <p:txBody>
          <a:bodyPr wrap="square" rtlCol="0">
            <a:spAutoFit/>
          </a:bodyPr>
          <a:lstStyle/>
          <a:p>
            <a:r>
              <a:rPr lang="en-US" dirty="0" smtClean="0"/>
              <a:t>6 in/hr</a:t>
            </a:r>
            <a:endParaRPr lang="en-US" dirty="0"/>
          </a:p>
        </p:txBody>
      </p:sp>
      <p:sp>
        <p:nvSpPr>
          <p:cNvPr id="59" name="TextBox 58"/>
          <p:cNvSpPr txBox="1"/>
          <p:nvPr/>
        </p:nvSpPr>
        <p:spPr>
          <a:xfrm>
            <a:off x="2514600" y="4876800"/>
            <a:ext cx="312906" cy="369332"/>
          </a:xfrm>
          <a:prstGeom prst="rect">
            <a:avLst/>
          </a:prstGeom>
          <a:noFill/>
        </p:spPr>
        <p:txBody>
          <a:bodyPr wrap="none" rtlCol="0">
            <a:spAutoFit/>
          </a:bodyPr>
          <a:lstStyle/>
          <a:p>
            <a:r>
              <a:rPr lang="en-US" dirty="0" smtClean="0"/>
              <a:t>1</a:t>
            </a:r>
            <a:endParaRPr lang="en-US" dirty="0"/>
          </a:p>
        </p:txBody>
      </p:sp>
      <p:sp>
        <p:nvSpPr>
          <p:cNvPr id="60" name="TextBox 59"/>
          <p:cNvSpPr txBox="1"/>
          <p:nvPr/>
        </p:nvSpPr>
        <p:spPr>
          <a:xfrm>
            <a:off x="3733800" y="4876800"/>
            <a:ext cx="312906" cy="369332"/>
          </a:xfrm>
          <a:prstGeom prst="rect">
            <a:avLst/>
          </a:prstGeom>
          <a:noFill/>
        </p:spPr>
        <p:txBody>
          <a:bodyPr wrap="none" rtlCol="0">
            <a:spAutoFit/>
          </a:bodyPr>
          <a:lstStyle/>
          <a:p>
            <a:r>
              <a:rPr lang="en-US" dirty="0" smtClean="0"/>
              <a:t>1</a:t>
            </a:r>
            <a:endParaRPr lang="en-US" dirty="0"/>
          </a:p>
        </p:txBody>
      </p:sp>
      <p:sp>
        <p:nvSpPr>
          <p:cNvPr id="61" name="TextBox 60"/>
          <p:cNvSpPr txBox="1"/>
          <p:nvPr/>
        </p:nvSpPr>
        <p:spPr>
          <a:xfrm>
            <a:off x="5105400" y="4876800"/>
            <a:ext cx="312906" cy="369332"/>
          </a:xfrm>
          <a:prstGeom prst="rect">
            <a:avLst/>
          </a:prstGeom>
          <a:noFill/>
        </p:spPr>
        <p:txBody>
          <a:bodyPr wrap="none" rtlCol="0">
            <a:spAutoFit/>
          </a:bodyPr>
          <a:lstStyle/>
          <a:p>
            <a:r>
              <a:rPr lang="en-US" dirty="0" smtClean="0"/>
              <a:t>1</a:t>
            </a:r>
            <a:endParaRPr lang="en-US" dirty="0"/>
          </a:p>
        </p:txBody>
      </p:sp>
      <p:sp>
        <p:nvSpPr>
          <p:cNvPr id="62" name="TextBox 61"/>
          <p:cNvSpPr txBox="1"/>
          <p:nvPr/>
        </p:nvSpPr>
        <p:spPr>
          <a:xfrm>
            <a:off x="6477000" y="4876800"/>
            <a:ext cx="312906" cy="369332"/>
          </a:xfrm>
          <a:prstGeom prst="rect">
            <a:avLst/>
          </a:prstGeom>
          <a:noFill/>
        </p:spPr>
        <p:txBody>
          <a:bodyPr wrap="none" rtlCol="0">
            <a:spAutoFit/>
          </a:bodyPr>
          <a:lstStyle/>
          <a:p>
            <a:r>
              <a:rPr lang="en-US" dirty="0" smtClean="0"/>
              <a:t>1</a:t>
            </a:r>
            <a:endParaRPr lang="en-US" dirty="0"/>
          </a:p>
        </p:txBody>
      </p:sp>
      <p:sp>
        <p:nvSpPr>
          <p:cNvPr id="63" name="TextBox 62"/>
          <p:cNvSpPr txBox="1"/>
          <p:nvPr/>
        </p:nvSpPr>
        <p:spPr>
          <a:xfrm>
            <a:off x="3048000" y="5791200"/>
            <a:ext cx="312906" cy="369332"/>
          </a:xfrm>
          <a:prstGeom prst="rect">
            <a:avLst/>
          </a:prstGeom>
          <a:noFill/>
        </p:spPr>
        <p:txBody>
          <a:bodyPr wrap="none" rtlCol="0">
            <a:spAutoFit/>
          </a:bodyPr>
          <a:lstStyle/>
          <a:p>
            <a:r>
              <a:rPr lang="en-US" dirty="0" smtClean="0"/>
              <a:t>3</a:t>
            </a:r>
            <a:endParaRPr lang="en-US" dirty="0"/>
          </a:p>
        </p:txBody>
      </p:sp>
      <p:sp>
        <p:nvSpPr>
          <p:cNvPr id="64" name="TextBox 63"/>
          <p:cNvSpPr txBox="1"/>
          <p:nvPr/>
        </p:nvSpPr>
        <p:spPr>
          <a:xfrm>
            <a:off x="5791200" y="5791200"/>
            <a:ext cx="31290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box(in)">
                                      <p:cBhvr>
                                        <p:cTn id="24" dur="500"/>
                                        <p:tgtEl>
                                          <p:spTgt spid="59"/>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ox(in)">
                                      <p:cBhvr>
                                        <p:cTn id="27" dur="500"/>
                                        <p:tgtEl>
                                          <p:spTgt spid="6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box(in)">
                                      <p:cBhvr>
                                        <p:cTn id="30" dur="500"/>
                                        <p:tgtEl>
                                          <p:spTgt spid="6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ox(in)">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500" fill="hold"/>
                                        <p:tgtEl>
                                          <p:spTgt spid="55"/>
                                        </p:tgtEl>
                                        <p:attrNameLst>
                                          <p:attrName>ppt_x</p:attrName>
                                        </p:attrNameLst>
                                      </p:cBhvr>
                                      <p:tavLst>
                                        <p:tav tm="0">
                                          <p:val>
                                            <p:strVal val="1+#ppt_w/2"/>
                                          </p:val>
                                        </p:tav>
                                        <p:tav tm="100000">
                                          <p:val>
                                            <p:strVal val="#ppt_x"/>
                                          </p:val>
                                        </p:tav>
                                      </p:tavLst>
                                    </p:anim>
                                    <p:anim calcmode="lin" valueType="num">
                                      <p:cBhvr additive="base">
                                        <p:cTn id="39"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ox(in)">
                                      <p:cBhvr>
                                        <p:cTn id="44" dur="500"/>
                                        <p:tgtEl>
                                          <p:spTgt spid="6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ox(in)">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1+#ppt_w/2"/>
                                          </p:val>
                                        </p:tav>
                                        <p:tav tm="100000">
                                          <p:val>
                                            <p:strVal val="#ppt_x"/>
                                          </p:val>
                                        </p:tav>
                                      </p:tavLst>
                                    </p:anim>
                                    <p:anim calcmode="lin" valueType="num">
                                      <p:cBhvr additive="base">
                                        <p:cTn id="53"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54" grpId="0"/>
      <p:bldP spid="55" grpId="0"/>
      <p:bldP spid="56" grpId="0"/>
      <p:bldP spid="59" grpId="0"/>
      <p:bldP spid="60" grpId="0"/>
      <p:bldP spid="61" grpId="0"/>
      <p:bldP spid="62" grpId="0"/>
      <p:bldP spid="63" grpId="0"/>
      <p:bldP spid="6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Another Look at Ivan’s Spending Spree</a:t>
            </a:r>
            <a:endParaRPr lang="en-US" sz="3600" dirty="0"/>
          </a:p>
        </p:txBody>
      </p:sp>
      <p:sp>
        <p:nvSpPr>
          <p:cNvPr id="3" name="Content Placeholder 2"/>
          <p:cNvSpPr>
            <a:spLocks noGrp="1"/>
          </p:cNvSpPr>
          <p:nvPr>
            <p:ph idx="1"/>
          </p:nvPr>
        </p:nvSpPr>
        <p:spPr/>
        <p:txBody>
          <a:bodyPr/>
          <a:lstStyle/>
          <a:p>
            <a:r>
              <a:rPr lang="en-US" dirty="0" smtClean="0"/>
              <a:t>Ivan went to a store and spent 1/3 of his money on a book. He then went ahead and spent 2/5 of his remaining money on a computer game. After that, he spent 1/4 of his remaining money on  a CD. Finally, he spent 1/6 of the remaining money on a candy bar leaving him with $15. How much money did he have originally?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685800" y="3276600"/>
            <a:ext cx="7467600" cy="646331"/>
          </a:xfrm>
          <a:prstGeom prst="rect">
            <a:avLst/>
          </a:prstGeom>
          <a:noFill/>
        </p:spPr>
        <p:txBody>
          <a:bodyPr wrap="square" rtlCol="0">
            <a:spAutoFit/>
          </a:bodyPr>
          <a:lstStyle/>
          <a:p>
            <a:r>
              <a:rPr lang="en-US" dirty="0" smtClean="0"/>
              <a:t>The bars represent the original amount with the red bar, the amount spent on a book.</a:t>
            </a:r>
            <a:endParaRPr lang="en-US" dirty="0"/>
          </a:p>
        </p:txBody>
      </p:sp>
      <p:sp>
        <p:nvSpPr>
          <p:cNvPr id="24" name="TextBox 23"/>
          <p:cNvSpPr txBox="1"/>
          <p:nvPr/>
        </p:nvSpPr>
        <p:spPr>
          <a:xfrm>
            <a:off x="1981200" y="1219200"/>
            <a:ext cx="4343400" cy="369332"/>
          </a:xfrm>
          <a:prstGeom prst="rect">
            <a:avLst/>
          </a:prstGeom>
          <a:noFill/>
        </p:spPr>
        <p:txBody>
          <a:bodyPr wrap="square" rtlCol="0">
            <a:spAutoFit/>
          </a:bodyPr>
          <a:lstStyle/>
          <a:p>
            <a:r>
              <a:rPr lang="en-US" dirty="0" smtClean="0"/>
              <a:t>Ivan’s Spending Spree</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419600" y="2971800"/>
            <a:ext cx="685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105400" y="2971800"/>
            <a:ext cx="685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flipH="1" flipV="1">
            <a:off x="5791199" y="2971800"/>
            <a:ext cx="762001"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6553200" y="2971800"/>
            <a:ext cx="762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TextBox 24"/>
          <p:cNvSpPr txBox="1"/>
          <p:nvPr/>
        </p:nvSpPr>
        <p:spPr>
          <a:xfrm>
            <a:off x="1447800" y="4114800"/>
            <a:ext cx="6417141" cy="369332"/>
          </a:xfrm>
          <a:prstGeom prst="rect">
            <a:avLst/>
          </a:prstGeom>
          <a:noFill/>
        </p:spPr>
        <p:txBody>
          <a:bodyPr wrap="none" rtlCol="0">
            <a:spAutoFit/>
          </a:bodyPr>
          <a:lstStyle/>
          <a:p>
            <a:r>
              <a:rPr lang="en-US" dirty="0" smtClean="0"/>
              <a:t>2/5 of his remaining money is spent on a computer game</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419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flipH="1" flipV="1">
            <a:off x="5943599" y="2971800"/>
            <a:ext cx="685798"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2971800"/>
            <a:ext cx="685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181600" y="3429000"/>
            <a:ext cx="6096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150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2484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67818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5486400" y="4953000"/>
            <a:ext cx="1828800" cy="369332"/>
          </a:xfrm>
          <a:prstGeom prst="rect">
            <a:avLst/>
          </a:prstGeom>
          <a:noFill/>
        </p:spPr>
        <p:txBody>
          <a:bodyPr wrap="square" rtlCol="0">
            <a:spAutoFit/>
          </a:bodyPr>
          <a:lstStyle/>
          <a:p>
            <a:r>
              <a:rPr lang="en-US" dirty="0" smtClean="0"/>
              <a:t>          </a:t>
            </a:r>
            <a:endParaRPr lang="en-US" dirty="0"/>
          </a:p>
        </p:txBody>
      </p:sp>
      <p:sp>
        <p:nvSpPr>
          <p:cNvPr id="25" name="Rectangle 24"/>
          <p:cNvSpPr/>
          <p:nvPr/>
        </p:nvSpPr>
        <p:spPr bwMode="auto">
          <a:xfrm>
            <a:off x="5181600" y="2971800"/>
            <a:ext cx="762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2057400" y="4648200"/>
            <a:ext cx="5339923" cy="369332"/>
          </a:xfrm>
          <a:prstGeom prst="rect">
            <a:avLst/>
          </a:prstGeom>
          <a:noFill/>
        </p:spPr>
        <p:txBody>
          <a:bodyPr wrap="none" rtlCol="0">
            <a:spAutoFit/>
          </a:bodyPr>
          <a:lstStyle/>
          <a:p>
            <a:r>
              <a:rPr lang="en-US" dirty="0" smtClean="0"/>
              <a:t>1/4 of his remaining money was spent on a CD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419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flipH="1" flipV="1">
            <a:off x="5943599" y="2971800"/>
            <a:ext cx="685798"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2971800"/>
            <a:ext cx="685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181600" y="3429000"/>
            <a:ext cx="6096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150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2484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67818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715000" y="3886200"/>
            <a:ext cx="304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5943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1722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64770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67818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7086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5715000" y="4953000"/>
            <a:ext cx="1752600" cy="369332"/>
          </a:xfrm>
          <a:prstGeom prst="rect">
            <a:avLst/>
          </a:prstGeom>
          <a:noFill/>
        </p:spPr>
        <p:txBody>
          <a:bodyPr wrap="square" rtlCol="0">
            <a:spAutoFit/>
          </a:bodyPr>
          <a:lstStyle/>
          <a:p>
            <a:r>
              <a:rPr lang="en-US" dirty="0" smtClean="0"/>
              <a:t>         $15</a:t>
            </a:r>
            <a:endParaRPr lang="en-US" dirty="0"/>
          </a:p>
        </p:txBody>
      </p:sp>
      <p:sp>
        <p:nvSpPr>
          <p:cNvPr id="24" name="Left Brace 23"/>
          <p:cNvSpPr/>
          <p:nvPr/>
        </p:nvSpPr>
        <p:spPr bwMode="auto">
          <a:xfrm rot="16200000">
            <a:off x="6477000" y="3962400"/>
            <a:ext cx="304800" cy="1371600"/>
          </a:xfrm>
          <a:prstGeom prst="leftBrace">
            <a:avLst>
              <a:gd name="adj1" fmla="val 0"/>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5181600" y="2971800"/>
            <a:ext cx="762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1676400" y="5334000"/>
            <a:ext cx="6032421" cy="646331"/>
          </a:xfrm>
          <a:prstGeom prst="rect">
            <a:avLst/>
          </a:prstGeom>
          <a:noFill/>
        </p:spPr>
        <p:txBody>
          <a:bodyPr wrap="none" rtlCol="0">
            <a:spAutoFit/>
          </a:bodyPr>
          <a:lstStyle/>
          <a:p>
            <a:r>
              <a:rPr lang="en-US" dirty="0" smtClean="0"/>
              <a:t>1/6 of his remaining money was spent on a candy bar</a:t>
            </a:r>
          </a:p>
          <a:p>
            <a:r>
              <a:rPr lang="en-US" dirty="0" smtClean="0"/>
              <a:t>leaving him with $15</a:t>
            </a:r>
            <a:endParaRPr lang="en-US" dirty="0"/>
          </a:p>
        </p:txBody>
      </p:sp>
      <p:sp>
        <p:nvSpPr>
          <p:cNvPr id="26" name="TextBox 25"/>
          <p:cNvSpPr txBox="1"/>
          <p:nvPr/>
        </p:nvSpPr>
        <p:spPr>
          <a:xfrm>
            <a:off x="5562600" y="4343400"/>
            <a:ext cx="44114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1000"/>
                                        <p:tgtEl>
                                          <p:spTgt spid="24"/>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ox(in)">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ox(in)">
                                      <p:cBhvr>
                                        <p:cTn id="4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3" grpId="0"/>
      <p:bldP spid="24" grpId="0" animBg="1"/>
      <p:bldP spid="28"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z="4000" b="1" dirty="0" smtClean="0"/>
              <a:t>Key </a:t>
            </a:r>
            <a:r>
              <a:rPr lang="en-US" sz="4000" b="1" dirty="0" smtClean="0"/>
              <a:t>characteristics of </a:t>
            </a:r>
            <a:r>
              <a:rPr lang="en-US" sz="4000" b="1" dirty="0" smtClean="0"/>
              <a:t>K-8 </a:t>
            </a:r>
            <a:r>
              <a:rPr lang="en-US" sz="4000" b="1" dirty="0" smtClean="0"/>
              <a:t>Singapore </a:t>
            </a:r>
            <a:r>
              <a:rPr lang="en-US" sz="4000" b="1" dirty="0" smtClean="0"/>
              <a:t>math textbooks.</a:t>
            </a:r>
            <a:endParaRPr lang="en-US" sz="4000" b="1" dirty="0" smtClean="0"/>
          </a:p>
        </p:txBody>
      </p:sp>
      <p:sp>
        <p:nvSpPr>
          <p:cNvPr id="125955" name="Rectangle 3"/>
          <p:cNvSpPr>
            <a:spLocks noGrp="1" noChangeArrowheads="1"/>
          </p:cNvSpPr>
          <p:nvPr>
            <p:ph type="body" idx="1"/>
          </p:nvPr>
        </p:nvSpPr>
        <p:spPr>
          <a:xfrm>
            <a:off x="838200" y="2362200"/>
            <a:ext cx="7693025" cy="4038600"/>
          </a:xfrm>
        </p:spPr>
        <p:txBody>
          <a:bodyPr/>
          <a:lstStyle/>
          <a:p>
            <a:pPr eaLnBrk="1" hangingPunct="1">
              <a:buFontTx/>
              <a:buNone/>
            </a:pPr>
            <a:r>
              <a:rPr lang="en-US" i="1" dirty="0" smtClean="0">
                <a:solidFill>
                  <a:srgbClr val="FF0000"/>
                </a:solidFill>
              </a:rPr>
              <a:t>	</a:t>
            </a:r>
            <a:r>
              <a:rPr lang="en-US" i="1" dirty="0" smtClean="0"/>
              <a:t>Topics emphasized are consistent with the NCTM Focal Points and the new Common Core </a:t>
            </a:r>
            <a:r>
              <a:rPr lang="en-US" i="1" dirty="0" smtClean="0"/>
              <a:t>Standards</a:t>
            </a:r>
          </a:p>
          <a:p>
            <a:pPr eaLnBrk="1" hangingPunct="1">
              <a:buFont typeface="Arial" pitchFamily="34" charset="0"/>
              <a:buChar char="•"/>
            </a:pPr>
            <a:r>
              <a:rPr lang="en-US" dirty="0" smtClean="0"/>
              <a:t>Depth emphasized over </a:t>
            </a:r>
            <a:r>
              <a:rPr lang="en-US" dirty="0" smtClean="0"/>
              <a:t>breadth  </a:t>
            </a:r>
          </a:p>
          <a:p>
            <a:pPr eaLnBrk="1" hangingPunct="1">
              <a:buFont typeface="Arial" pitchFamily="34" charset="0"/>
              <a:buChar char="•"/>
            </a:pPr>
            <a:r>
              <a:rPr lang="en-US" dirty="0" smtClean="0"/>
              <a:t>More </a:t>
            </a:r>
            <a:r>
              <a:rPr lang="en-US" dirty="0" smtClean="0"/>
              <a:t>time is spent on each </a:t>
            </a:r>
            <a:r>
              <a:rPr lang="en-US" dirty="0" smtClean="0"/>
              <a:t>topic </a:t>
            </a:r>
          </a:p>
          <a:p>
            <a:pPr eaLnBrk="1" hangingPunct="1">
              <a:buFont typeface="Arial" pitchFamily="34" charset="0"/>
              <a:buChar char="•"/>
            </a:pPr>
            <a:r>
              <a:rPr lang="en-US" dirty="0" smtClean="0"/>
              <a:t>Fewer </a:t>
            </a:r>
            <a:r>
              <a:rPr lang="en-US" dirty="0" smtClean="0"/>
              <a:t>topics are covered in a year. </a:t>
            </a:r>
            <a:endParaRPr lang="en-US" dirty="0" smtClean="0"/>
          </a:p>
          <a:p>
            <a:pPr eaLnBrk="1" hangingPunct="1">
              <a:buFont typeface="Arial" pitchFamily="34" charset="0"/>
              <a:buChar char="•"/>
            </a:pPr>
            <a:r>
              <a:rPr lang="en-US" dirty="0" smtClean="0"/>
              <a:t>Greater </a:t>
            </a:r>
            <a:r>
              <a:rPr lang="en-US" dirty="0" smtClean="0"/>
              <a:t>focus on mastery.  </a:t>
            </a:r>
          </a:p>
          <a:p>
            <a:pPr eaLnBrk="1" hangingPunct="1">
              <a:buFontTx/>
              <a:buNone/>
            </a:pPr>
            <a:endParaRPr lang="en-US" i="1" dirty="0" smtClean="0"/>
          </a:p>
          <a:p>
            <a:pPr eaLnBrk="1" hangingPunct="1"/>
            <a:endParaRPr lang="en-US" i="1" dirty="0" smtClean="0">
              <a:solidFill>
                <a:srgbClr val="FF0000"/>
              </a:solidFill>
              <a:latin typeface="Times New Roman" pitchFamily="18" charset="0"/>
            </a:endParaRP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419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flipH="1" flipV="1">
            <a:off x="5943599" y="2971800"/>
            <a:ext cx="685798"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2971800"/>
            <a:ext cx="685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181600" y="3429000"/>
            <a:ext cx="6096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150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2484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67818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715000" y="3886200"/>
            <a:ext cx="304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5943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1722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64770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67818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7086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4953000" y="3962400"/>
            <a:ext cx="565731" cy="369332"/>
          </a:xfrm>
          <a:prstGeom prst="rect">
            <a:avLst/>
          </a:prstGeom>
          <a:noFill/>
        </p:spPr>
        <p:txBody>
          <a:bodyPr wrap="square" rtlCol="0">
            <a:spAutoFit/>
          </a:bodyPr>
          <a:lstStyle/>
          <a:p>
            <a:r>
              <a:rPr lang="en-US" dirty="0" smtClean="0"/>
              <a:t>$18</a:t>
            </a:r>
            <a:endParaRPr lang="en-US" dirty="0"/>
          </a:p>
        </p:txBody>
      </p:sp>
      <p:sp>
        <p:nvSpPr>
          <p:cNvPr id="23" name="TextBox 22"/>
          <p:cNvSpPr txBox="1"/>
          <p:nvPr/>
        </p:nvSpPr>
        <p:spPr>
          <a:xfrm>
            <a:off x="5486400" y="4953000"/>
            <a:ext cx="1828800" cy="369332"/>
          </a:xfrm>
          <a:prstGeom prst="rect">
            <a:avLst/>
          </a:prstGeom>
          <a:noFill/>
        </p:spPr>
        <p:txBody>
          <a:bodyPr wrap="square" rtlCol="0">
            <a:spAutoFit/>
          </a:bodyPr>
          <a:lstStyle/>
          <a:p>
            <a:r>
              <a:rPr lang="en-US" dirty="0" smtClean="0"/>
              <a:t>           $15</a:t>
            </a:r>
            <a:endParaRPr lang="en-US" dirty="0"/>
          </a:p>
        </p:txBody>
      </p:sp>
      <p:sp>
        <p:nvSpPr>
          <p:cNvPr id="24" name="Left Brace 23"/>
          <p:cNvSpPr/>
          <p:nvPr/>
        </p:nvSpPr>
        <p:spPr bwMode="auto">
          <a:xfrm rot="16200000">
            <a:off x="6286500" y="3924300"/>
            <a:ext cx="457200" cy="1600200"/>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5181600" y="2971800"/>
            <a:ext cx="762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5181600" y="3505200"/>
            <a:ext cx="441146" cy="369332"/>
          </a:xfrm>
          <a:prstGeom prst="rect">
            <a:avLst/>
          </a:prstGeom>
          <a:noFill/>
        </p:spPr>
        <p:txBody>
          <a:bodyPr wrap="none" rtlCol="0">
            <a:spAutoFit/>
          </a:bodyPr>
          <a:lstStyle/>
          <a:p>
            <a:r>
              <a:rPr lang="en-US" dirty="0" smtClean="0"/>
              <a:t>$6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419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flipH="1" flipV="1">
            <a:off x="5943599" y="2971800"/>
            <a:ext cx="685798"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2971800"/>
            <a:ext cx="685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181600" y="3429000"/>
            <a:ext cx="6096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150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2484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67818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715000" y="3886200"/>
            <a:ext cx="304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5943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1722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64770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67818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7086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1" name="TextBox 20"/>
          <p:cNvSpPr txBox="1"/>
          <p:nvPr/>
        </p:nvSpPr>
        <p:spPr>
          <a:xfrm flipH="1">
            <a:off x="4495800" y="3505200"/>
            <a:ext cx="577269" cy="369332"/>
          </a:xfrm>
          <a:prstGeom prst="rect">
            <a:avLst/>
          </a:prstGeom>
          <a:noFill/>
        </p:spPr>
        <p:txBody>
          <a:bodyPr wrap="square" rtlCol="0">
            <a:spAutoFit/>
          </a:bodyPr>
          <a:lstStyle/>
          <a:p>
            <a:r>
              <a:rPr lang="en-US" dirty="0" smtClean="0"/>
              <a:t>$24</a:t>
            </a:r>
            <a:endParaRPr lang="en-US" dirty="0"/>
          </a:p>
        </p:txBody>
      </p:sp>
      <p:sp>
        <p:nvSpPr>
          <p:cNvPr id="22" name="TextBox 21"/>
          <p:cNvSpPr txBox="1"/>
          <p:nvPr/>
        </p:nvSpPr>
        <p:spPr>
          <a:xfrm>
            <a:off x="4953000" y="3962400"/>
            <a:ext cx="565731" cy="369332"/>
          </a:xfrm>
          <a:prstGeom prst="rect">
            <a:avLst/>
          </a:prstGeom>
          <a:noFill/>
        </p:spPr>
        <p:txBody>
          <a:bodyPr wrap="square" rtlCol="0">
            <a:spAutoFit/>
          </a:bodyPr>
          <a:lstStyle/>
          <a:p>
            <a:r>
              <a:rPr lang="en-US" dirty="0" smtClean="0"/>
              <a:t>$18</a:t>
            </a:r>
            <a:endParaRPr lang="en-US" dirty="0"/>
          </a:p>
        </p:txBody>
      </p:sp>
      <p:sp>
        <p:nvSpPr>
          <p:cNvPr id="23" name="TextBox 22"/>
          <p:cNvSpPr txBox="1"/>
          <p:nvPr/>
        </p:nvSpPr>
        <p:spPr>
          <a:xfrm>
            <a:off x="5486400" y="4953000"/>
            <a:ext cx="1828800" cy="369332"/>
          </a:xfrm>
          <a:prstGeom prst="rect">
            <a:avLst/>
          </a:prstGeom>
          <a:noFill/>
        </p:spPr>
        <p:txBody>
          <a:bodyPr wrap="square" rtlCol="0">
            <a:spAutoFit/>
          </a:bodyPr>
          <a:lstStyle/>
          <a:p>
            <a:r>
              <a:rPr lang="en-US" dirty="0" smtClean="0"/>
              <a:t>           $15</a:t>
            </a:r>
            <a:endParaRPr lang="en-US" dirty="0"/>
          </a:p>
        </p:txBody>
      </p:sp>
      <p:sp>
        <p:nvSpPr>
          <p:cNvPr id="24" name="Left Brace 23"/>
          <p:cNvSpPr/>
          <p:nvPr/>
        </p:nvSpPr>
        <p:spPr bwMode="auto">
          <a:xfrm rot="16200000">
            <a:off x="6286500" y="3924300"/>
            <a:ext cx="457200" cy="1600200"/>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5181600" y="2971800"/>
            <a:ext cx="762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3886200" y="2971800"/>
            <a:ext cx="441146" cy="369332"/>
          </a:xfrm>
          <a:prstGeom prst="rect">
            <a:avLst/>
          </a:prstGeom>
          <a:noFill/>
        </p:spPr>
        <p:txBody>
          <a:bodyPr wrap="none" rtlCol="0">
            <a:spAutoFit/>
          </a:bodyPr>
          <a:lstStyle/>
          <a:p>
            <a:r>
              <a:rPr lang="en-US" dirty="0" smtClean="0"/>
              <a:t>$8</a:t>
            </a:r>
            <a:endParaRPr lang="en-US" dirty="0"/>
          </a:p>
        </p:txBody>
      </p:sp>
      <p:sp>
        <p:nvSpPr>
          <p:cNvPr id="27" name="TextBox 26"/>
          <p:cNvSpPr txBox="1"/>
          <p:nvPr/>
        </p:nvSpPr>
        <p:spPr>
          <a:xfrm>
            <a:off x="4648200" y="2971800"/>
            <a:ext cx="441146" cy="369332"/>
          </a:xfrm>
          <a:prstGeom prst="rect">
            <a:avLst/>
          </a:prstGeom>
          <a:noFill/>
        </p:spPr>
        <p:txBody>
          <a:bodyPr wrap="none" rtlCol="0">
            <a:spAutoFit/>
          </a:bodyPr>
          <a:lstStyle/>
          <a:p>
            <a:r>
              <a:rPr lang="en-US" dirty="0" smtClean="0"/>
              <a:t>$8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ox(i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6576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486400" y="2514600"/>
            <a:ext cx="1828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419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flipH="1" flipV="1">
            <a:off x="5943599" y="2971800"/>
            <a:ext cx="685798"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2971800"/>
            <a:ext cx="685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181600" y="3429000"/>
            <a:ext cx="6096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150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2484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6781800" y="3429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715000" y="3886200"/>
            <a:ext cx="304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5943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1722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64770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6781800" y="3886200"/>
            <a:ext cx="304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7086600" y="3886200"/>
            <a:ext cx="2286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1" name="TextBox 20"/>
          <p:cNvSpPr txBox="1"/>
          <p:nvPr/>
        </p:nvSpPr>
        <p:spPr>
          <a:xfrm flipH="1">
            <a:off x="4495800" y="3505200"/>
            <a:ext cx="577269" cy="369332"/>
          </a:xfrm>
          <a:prstGeom prst="rect">
            <a:avLst/>
          </a:prstGeom>
          <a:noFill/>
        </p:spPr>
        <p:txBody>
          <a:bodyPr wrap="square" rtlCol="0">
            <a:spAutoFit/>
          </a:bodyPr>
          <a:lstStyle/>
          <a:p>
            <a:r>
              <a:rPr lang="en-US" dirty="0" smtClean="0"/>
              <a:t>$24</a:t>
            </a:r>
            <a:endParaRPr lang="en-US" dirty="0"/>
          </a:p>
        </p:txBody>
      </p:sp>
      <p:sp>
        <p:nvSpPr>
          <p:cNvPr id="22" name="TextBox 21"/>
          <p:cNvSpPr txBox="1"/>
          <p:nvPr/>
        </p:nvSpPr>
        <p:spPr>
          <a:xfrm>
            <a:off x="4953000" y="3962400"/>
            <a:ext cx="565731" cy="369332"/>
          </a:xfrm>
          <a:prstGeom prst="rect">
            <a:avLst/>
          </a:prstGeom>
          <a:noFill/>
        </p:spPr>
        <p:txBody>
          <a:bodyPr wrap="square" rtlCol="0">
            <a:spAutoFit/>
          </a:bodyPr>
          <a:lstStyle/>
          <a:p>
            <a:r>
              <a:rPr lang="en-US" dirty="0" smtClean="0"/>
              <a:t>$18</a:t>
            </a:r>
            <a:endParaRPr lang="en-US" dirty="0"/>
          </a:p>
        </p:txBody>
      </p:sp>
      <p:sp>
        <p:nvSpPr>
          <p:cNvPr id="23" name="TextBox 22"/>
          <p:cNvSpPr txBox="1"/>
          <p:nvPr/>
        </p:nvSpPr>
        <p:spPr>
          <a:xfrm>
            <a:off x="5486400" y="4953000"/>
            <a:ext cx="1828800" cy="369332"/>
          </a:xfrm>
          <a:prstGeom prst="rect">
            <a:avLst/>
          </a:prstGeom>
          <a:noFill/>
        </p:spPr>
        <p:txBody>
          <a:bodyPr wrap="square" rtlCol="0">
            <a:spAutoFit/>
          </a:bodyPr>
          <a:lstStyle/>
          <a:p>
            <a:r>
              <a:rPr lang="en-US" dirty="0" smtClean="0"/>
              <a:t>           $15</a:t>
            </a:r>
            <a:endParaRPr lang="en-US" dirty="0"/>
          </a:p>
        </p:txBody>
      </p:sp>
      <p:sp>
        <p:nvSpPr>
          <p:cNvPr id="24" name="Left Brace 23"/>
          <p:cNvSpPr/>
          <p:nvPr/>
        </p:nvSpPr>
        <p:spPr bwMode="auto">
          <a:xfrm rot="16200000">
            <a:off x="6286500" y="3924300"/>
            <a:ext cx="457200" cy="1600200"/>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5181600" y="2971800"/>
            <a:ext cx="762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3124200" y="3048000"/>
            <a:ext cx="569387" cy="369332"/>
          </a:xfrm>
          <a:prstGeom prst="rect">
            <a:avLst/>
          </a:prstGeom>
          <a:noFill/>
        </p:spPr>
        <p:txBody>
          <a:bodyPr wrap="none" rtlCol="0">
            <a:spAutoFit/>
          </a:bodyPr>
          <a:lstStyle/>
          <a:p>
            <a:r>
              <a:rPr lang="en-US" dirty="0" smtClean="0"/>
              <a:t>$40</a:t>
            </a:r>
            <a:endParaRPr lang="en-US" dirty="0"/>
          </a:p>
        </p:txBody>
      </p:sp>
      <p:sp>
        <p:nvSpPr>
          <p:cNvPr id="27" name="TextBox 26"/>
          <p:cNvSpPr txBox="1"/>
          <p:nvPr/>
        </p:nvSpPr>
        <p:spPr>
          <a:xfrm>
            <a:off x="2514600" y="2590800"/>
            <a:ext cx="569387" cy="369332"/>
          </a:xfrm>
          <a:prstGeom prst="rect">
            <a:avLst/>
          </a:prstGeom>
          <a:noFill/>
        </p:spPr>
        <p:txBody>
          <a:bodyPr wrap="none" rtlCol="0">
            <a:spAutoFit/>
          </a:bodyPr>
          <a:lstStyle/>
          <a:p>
            <a:r>
              <a:rPr lang="en-US" dirty="0" smtClean="0"/>
              <a:t>$20</a:t>
            </a:r>
            <a:endParaRPr lang="en-US" dirty="0"/>
          </a:p>
        </p:txBody>
      </p:sp>
      <p:sp>
        <p:nvSpPr>
          <p:cNvPr id="28" name="TextBox 27"/>
          <p:cNvSpPr txBox="1"/>
          <p:nvPr/>
        </p:nvSpPr>
        <p:spPr>
          <a:xfrm>
            <a:off x="1143000" y="2590800"/>
            <a:ext cx="569387" cy="369332"/>
          </a:xfrm>
          <a:prstGeom prst="rect">
            <a:avLst/>
          </a:prstGeom>
          <a:noFill/>
        </p:spPr>
        <p:txBody>
          <a:bodyPr wrap="none" rtlCol="0">
            <a:spAutoFit/>
          </a:bodyPr>
          <a:lstStyle/>
          <a:p>
            <a:r>
              <a:rPr lang="en-US" dirty="0" smtClean="0"/>
              <a:t>$60</a:t>
            </a:r>
            <a:endParaRPr lang="en-US" dirty="0"/>
          </a:p>
        </p:txBody>
      </p:sp>
      <p:sp>
        <p:nvSpPr>
          <p:cNvPr id="29" name="TextBox 28"/>
          <p:cNvSpPr txBox="1"/>
          <p:nvPr/>
        </p:nvSpPr>
        <p:spPr>
          <a:xfrm>
            <a:off x="3124200" y="5638800"/>
            <a:ext cx="2454518" cy="369332"/>
          </a:xfrm>
          <a:prstGeom prst="rect">
            <a:avLst/>
          </a:prstGeom>
          <a:noFill/>
        </p:spPr>
        <p:txBody>
          <a:bodyPr wrap="none" rtlCol="0">
            <a:spAutoFit/>
          </a:bodyPr>
          <a:lstStyle/>
          <a:p>
            <a:r>
              <a:rPr lang="en-US" dirty="0" smtClean="0"/>
              <a:t>Ivan started with $60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514600"/>
            <a:ext cx="914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828800" y="2514600"/>
            <a:ext cx="1828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657600" y="2514600"/>
            <a:ext cx="18288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486400" y="2514600"/>
            <a:ext cx="18288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419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57600" y="2971800"/>
            <a:ext cx="7620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flipH="1" flipV="1">
            <a:off x="5943599" y="2971800"/>
            <a:ext cx="685798"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629400" y="2971800"/>
            <a:ext cx="6858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181600" y="3429000"/>
            <a:ext cx="6096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15000" y="34290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248400" y="34290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6781800" y="3429000"/>
            <a:ext cx="5334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715000" y="3886200"/>
            <a:ext cx="3048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5943600" y="3886200"/>
            <a:ext cx="2286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172200" y="3886200"/>
            <a:ext cx="3048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6477000" y="3886200"/>
            <a:ext cx="3048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6781800" y="3886200"/>
            <a:ext cx="3048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7086600" y="3886200"/>
            <a:ext cx="2286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US" sz="1800" b="1"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5486400" y="4953000"/>
            <a:ext cx="1828800" cy="369332"/>
          </a:xfrm>
          <a:prstGeom prst="rect">
            <a:avLst/>
          </a:prstGeom>
          <a:noFill/>
        </p:spPr>
        <p:txBody>
          <a:bodyPr wrap="square" rtlCol="0">
            <a:spAutoFit/>
          </a:bodyPr>
          <a:lstStyle/>
          <a:p>
            <a:r>
              <a:rPr lang="en-US" dirty="0" smtClean="0"/>
              <a:t>            </a:t>
            </a:r>
            <a:endParaRPr lang="en-US" dirty="0"/>
          </a:p>
        </p:txBody>
      </p:sp>
      <p:sp>
        <p:nvSpPr>
          <p:cNvPr id="25" name="Rectangle 24"/>
          <p:cNvSpPr/>
          <p:nvPr/>
        </p:nvSpPr>
        <p:spPr bwMode="auto">
          <a:xfrm>
            <a:off x="5181600" y="2971800"/>
            <a:ext cx="7620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TextBox 28"/>
          <p:cNvSpPr txBox="1"/>
          <p:nvPr/>
        </p:nvSpPr>
        <p:spPr>
          <a:xfrm>
            <a:off x="914400" y="914400"/>
            <a:ext cx="6942926" cy="369332"/>
          </a:xfrm>
          <a:prstGeom prst="rect">
            <a:avLst/>
          </a:prstGeom>
          <a:noFill/>
        </p:spPr>
        <p:txBody>
          <a:bodyPr wrap="none" rtlCol="0">
            <a:spAutoFit/>
          </a:bodyPr>
          <a:lstStyle/>
          <a:p>
            <a:r>
              <a:rPr lang="en-US" dirty="0" smtClean="0"/>
              <a:t>Consider the fraction remaining rather than the fraction spent</a:t>
            </a:r>
            <a:endParaRPr lang="en-US" dirty="0"/>
          </a:p>
        </p:txBody>
      </p:sp>
      <p:sp>
        <p:nvSpPr>
          <p:cNvPr id="38" name="Left Brace 37"/>
          <p:cNvSpPr/>
          <p:nvPr/>
        </p:nvSpPr>
        <p:spPr bwMode="auto">
          <a:xfrm rot="5400000">
            <a:off x="4229100" y="-647700"/>
            <a:ext cx="685800" cy="5486400"/>
          </a:xfrm>
          <a:prstGeom prst="leftBrace">
            <a:avLst>
              <a:gd name="adj1" fmla="val 833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 name="TextBox 38"/>
          <p:cNvSpPr txBox="1"/>
          <p:nvPr/>
        </p:nvSpPr>
        <p:spPr>
          <a:xfrm>
            <a:off x="990600" y="1371600"/>
            <a:ext cx="3426964" cy="369332"/>
          </a:xfrm>
          <a:prstGeom prst="rect">
            <a:avLst/>
          </a:prstGeom>
          <a:noFill/>
        </p:spPr>
        <p:txBody>
          <a:bodyPr wrap="none" rtlCol="0">
            <a:spAutoFit/>
          </a:bodyPr>
          <a:lstStyle/>
          <a:p>
            <a:r>
              <a:rPr lang="en-US" dirty="0" smtClean="0"/>
              <a:t>Let x = Ivan’s original amount</a:t>
            </a:r>
            <a:endParaRPr lang="en-US" dirty="0"/>
          </a:p>
        </p:txBody>
      </p:sp>
      <p:graphicFrame>
        <p:nvGraphicFramePr>
          <p:cNvPr id="1033" name="Object 9"/>
          <p:cNvGraphicFramePr>
            <a:graphicFrameLocks noChangeAspect="1"/>
          </p:cNvGraphicFramePr>
          <p:nvPr/>
        </p:nvGraphicFramePr>
        <p:xfrm>
          <a:off x="7391400" y="2493010"/>
          <a:ext cx="668079" cy="478790"/>
        </p:xfrm>
        <a:graphic>
          <a:graphicData uri="http://schemas.openxmlformats.org/presentationml/2006/ole">
            <p:oleObj spid="_x0000_s1033" name="Equation" r:id="rId3" imgW="304560" imgH="393480" progId="Equation.3">
              <p:embed/>
            </p:oleObj>
          </a:graphicData>
        </a:graphic>
      </p:graphicFrame>
      <p:sp>
        <p:nvSpPr>
          <p:cNvPr id="49" name="Left Brace 48"/>
          <p:cNvSpPr/>
          <p:nvPr/>
        </p:nvSpPr>
        <p:spPr bwMode="auto">
          <a:xfrm rot="16200000">
            <a:off x="6477000" y="3810000"/>
            <a:ext cx="304800" cy="13716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aphicFrame>
        <p:nvGraphicFramePr>
          <p:cNvPr id="1038" name="Object 14"/>
          <p:cNvGraphicFramePr>
            <a:graphicFrameLocks noChangeAspect="1"/>
          </p:cNvGraphicFramePr>
          <p:nvPr/>
        </p:nvGraphicFramePr>
        <p:xfrm>
          <a:off x="1904999" y="5486400"/>
          <a:ext cx="2851355" cy="762000"/>
        </p:xfrm>
        <a:graphic>
          <a:graphicData uri="http://schemas.openxmlformats.org/presentationml/2006/ole">
            <p:oleObj spid="_x0000_s1038" name="Equation" r:id="rId4" imgW="1473120" imgH="393480" progId="Equation.3">
              <p:embed/>
            </p:oleObj>
          </a:graphicData>
        </a:graphic>
      </p:graphicFrame>
      <p:graphicFrame>
        <p:nvGraphicFramePr>
          <p:cNvPr id="1039" name="Object 15"/>
          <p:cNvGraphicFramePr>
            <a:graphicFrameLocks noChangeAspect="1"/>
          </p:cNvGraphicFramePr>
          <p:nvPr/>
        </p:nvGraphicFramePr>
        <p:xfrm>
          <a:off x="6019800" y="4648200"/>
          <a:ext cx="1258529" cy="609600"/>
        </p:xfrm>
        <a:graphic>
          <a:graphicData uri="http://schemas.openxmlformats.org/presentationml/2006/ole">
            <p:oleObj spid="_x0000_s1039" name="Equation" r:id="rId5" imgW="812520" imgH="393480" progId="Equation.3">
              <p:embed/>
            </p:oleObj>
          </a:graphicData>
        </a:graphic>
      </p:graphicFrame>
      <p:graphicFrame>
        <p:nvGraphicFramePr>
          <p:cNvPr id="1040" name="Object 16"/>
          <p:cNvGraphicFramePr>
            <a:graphicFrameLocks noChangeAspect="1"/>
          </p:cNvGraphicFramePr>
          <p:nvPr/>
        </p:nvGraphicFramePr>
        <p:xfrm>
          <a:off x="7391400" y="3429000"/>
          <a:ext cx="877529" cy="457200"/>
        </p:xfrm>
        <a:graphic>
          <a:graphicData uri="http://schemas.openxmlformats.org/presentationml/2006/ole">
            <p:oleObj spid="_x0000_s1040" name="Equation" r:id="rId6" imgW="647640" imgH="393480" progId="Equation.3">
              <p:embed/>
            </p:oleObj>
          </a:graphicData>
        </a:graphic>
      </p:graphicFrame>
      <p:graphicFrame>
        <p:nvGraphicFramePr>
          <p:cNvPr id="1041" name="Object 17"/>
          <p:cNvGraphicFramePr>
            <a:graphicFrameLocks noChangeAspect="1"/>
          </p:cNvGraphicFramePr>
          <p:nvPr/>
        </p:nvGraphicFramePr>
        <p:xfrm>
          <a:off x="7391400" y="2971800"/>
          <a:ext cx="685800" cy="457200"/>
        </p:xfrm>
        <a:graphic>
          <a:graphicData uri="http://schemas.openxmlformats.org/presentationml/2006/ole">
            <p:oleObj spid="_x0000_s1041" name="Equation" r:id="rId7" imgW="469800" imgH="393480" progId="Equation.3">
              <p:embed/>
            </p:oleObj>
          </a:graphicData>
        </a:graphic>
      </p:graphicFrame>
      <p:sp>
        <p:nvSpPr>
          <p:cNvPr id="55" name="TextBox 54"/>
          <p:cNvSpPr txBox="1"/>
          <p:nvPr/>
        </p:nvSpPr>
        <p:spPr>
          <a:xfrm>
            <a:off x="4419600" y="1447800"/>
            <a:ext cx="304800" cy="369332"/>
          </a:xfrm>
          <a:prstGeom prst="rect">
            <a:avLst/>
          </a:prstGeom>
          <a:noFill/>
        </p:spPr>
        <p:txBody>
          <a:bodyPr wrap="square" rtlCol="0">
            <a:spAutoFit/>
          </a:bodyPr>
          <a:lstStyle/>
          <a:p>
            <a:r>
              <a:rPr lang="en-US" dirty="0" smtClean="0"/>
              <a:t>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fill="hold"/>
                                        <p:tgtEl>
                                          <p:spTgt spid="1033"/>
                                        </p:tgtEl>
                                        <p:attrNameLst>
                                          <p:attrName>ppt_x</p:attrName>
                                        </p:attrNameLst>
                                      </p:cBhvr>
                                      <p:tavLst>
                                        <p:tav tm="0">
                                          <p:val>
                                            <p:strVal val="1+#ppt_w/2"/>
                                          </p:val>
                                        </p:tav>
                                        <p:tav tm="100000">
                                          <p:val>
                                            <p:strVal val="#ppt_x"/>
                                          </p:val>
                                        </p:tav>
                                      </p:tavLst>
                                    </p:anim>
                                    <p:anim calcmode="lin" valueType="num">
                                      <p:cBhvr additive="base">
                                        <p:cTn id="8"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41"/>
                                        </p:tgtEl>
                                        <p:attrNameLst>
                                          <p:attrName>style.visibility</p:attrName>
                                        </p:attrNameLst>
                                      </p:cBhvr>
                                      <p:to>
                                        <p:strVal val="visible"/>
                                      </p:to>
                                    </p:set>
                                    <p:anim calcmode="lin" valueType="num">
                                      <p:cBhvr additive="base">
                                        <p:cTn id="13" dur="500" fill="hold"/>
                                        <p:tgtEl>
                                          <p:spTgt spid="1041"/>
                                        </p:tgtEl>
                                        <p:attrNameLst>
                                          <p:attrName>ppt_x</p:attrName>
                                        </p:attrNameLst>
                                      </p:cBhvr>
                                      <p:tavLst>
                                        <p:tav tm="0">
                                          <p:val>
                                            <p:strVal val="1+#ppt_w/2"/>
                                          </p:val>
                                        </p:tav>
                                        <p:tav tm="100000">
                                          <p:val>
                                            <p:strVal val="#ppt_x"/>
                                          </p:val>
                                        </p:tav>
                                      </p:tavLst>
                                    </p:anim>
                                    <p:anim calcmode="lin" valueType="num">
                                      <p:cBhvr additive="base">
                                        <p:cTn id="14" dur="500" fill="hold"/>
                                        <p:tgtEl>
                                          <p:spTgt spid="10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anim calcmode="lin" valueType="num">
                                      <p:cBhvr additive="base">
                                        <p:cTn id="19" dur="500" fill="hold"/>
                                        <p:tgtEl>
                                          <p:spTgt spid="1040"/>
                                        </p:tgtEl>
                                        <p:attrNameLst>
                                          <p:attrName>ppt_x</p:attrName>
                                        </p:attrNameLst>
                                      </p:cBhvr>
                                      <p:tavLst>
                                        <p:tav tm="0">
                                          <p:val>
                                            <p:strVal val="1+#ppt_w/2"/>
                                          </p:val>
                                        </p:tav>
                                        <p:tav tm="100000">
                                          <p:val>
                                            <p:strVal val="#ppt_x"/>
                                          </p:val>
                                        </p:tav>
                                      </p:tavLst>
                                    </p:anim>
                                    <p:anim calcmode="lin" valueType="num">
                                      <p:cBhvr additive="base">
                                        <p:cTn id="20" dur="5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9"/>
                                        </p:tgtEl>
                                        <p:attrNameLst>
                                          <p:attrName>style.visibility</p:attrName>
                                        </p:attrNameLst>
                                      </p:cBhvr>
                                      <p:to>
                                        <p:strVal val="visible"/>
                                      </p:to>
                                    </p:set>
                                    <p:anim calcmode="lin" valueType="num">
                                      <p:cBhvr additive="base">
                                        <p:cTn id="29" dur="500" fill="hold"/>
                                        <p:tgtEl>
                                          <p:spTgt spid="1039"/>
                                        </p:tgtEl>
                                        <p:attrNameLst>
                                          <p:attrName>ppt_x</p:attrName>
                                        </p:attrNameLst>
                                      </p:cBhvr>
                                      <p:tavLst>
                                        <p:tav tm="0">
                                          <p:val>
                                            <p:strVal val="#ppt_x"/>
                                          </p:val>
                                        </p:tav>
                                        <p:tav tm="100000">
                                          <p:val>
                                            <p:strVal val="#ppt_x"/>
                                          </p:val>
                                        </p:tav>
                                      </p:tavLst>
                                    </p:anim>
                                    <p:anim calcmode="lin" valueType="num">
                                      <p:cBhvr additive="base">
                                        <p:cTn id="30"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038"/>
                                        </p:tgtEl>
                                        <p:attrNameLst>
                                          <p:attrName>style.visibility</p:attrName>
                                        </p:attrNameLst>
                                      </p:cBhvr>
                                      <p:to>
                                        <p:strVal val="visible"/>
                                      </p:to>
                                    </p:set>
                                    <p:animEffect transition="in" filter="checkerboard(across)">
                                      <p:cBhvr>
                                        <p:cTn id="35"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teachers.yourhomework.com/kristagale/Force%20Team%20East%20Hamilton/mathtips.jpg"/>
          <p:cNvPicPr>
            <a:picLocks noChangeAspect="1" noChangeArrowheads="1"/>
          </p:cNvPicPr>
          <p:nvPr/>
        </p:nvPicPr>
        <p:blipFill>
          <a:blip r:embed="rId2" cstate="print"/>
          <a:srcRect/>
          <a:stretch>
            <a:fillRect/>
          </a:stretch>
        </p:blipFill>
        <p:spPr bwMode="auto">
          <a:xfrm>
            <a:off x="2514600" y="990600"/>
            <a:ext cx="4257675" cy="5715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01761" y="546739"/>
            <a:ext cx="7277100" cy="646331"/>
          </a:xfrm>
          <a:prstGeom prst="rect">
            <a:avLst/>
          </a:prstGeom>
          <a:noFill/>
          <a:ln w="9525">
            <a:noFill/>
            <a:miter lim="800000"/>
            <a:headEnd/>
            <a:tailEnd/>
          </a:ln>
        </p:spPr>
        <p:txBody>
          <a:bodyPr anchor="ctr">
            <a:spAutoFit/>
          </a:bodyPr>
          <a:lstStyle/>
          <a:p>
            <a:pPr algn="ctr"/>
            <a:r>
              <a:rPr lang="en-US" b="1">
                <a:latin typeface="Arial" charset="0"/>
                <a:cs typeface="Times New Roman" pitchFamily="18" charset="0"/>
              </a:rPr>
              <a:t>Depth versus Breadth</a:t>
            </a:r>
            <a:endParaRPr lang="en-US">
              <a:latin typeface="Arial" charset="0"/>
            </a:endParaRPr>
          </a:p>
          <a:p>
            <a:pPr eaLnBrk="0" hangingPunct="0"/>
            <a:endParaRPr lang="en-US" sz="1800">
              <a:latin typeface="Arial" charset="0"/>
            </a:endParaRPr>
          </a:p>
        </p:txBody>
      </p:sp>
      <p:graphicFrame>
        <p:nvGraphicFramePr>
          <p:cNvPr id="3" name="Group 60"/>
          <p:cNvGraphicFramePr>
            <a:graphicFrameLocks noGrp="1"/>
          </p:cNvGraphicFramePr>
          <p:nvPr/>
        </p:nvGraphicFramePr>
        <p:xfrm>
          <a:off x="762000" y="1295400"/>
          <a:ext cx="8226425" cy="3048151"/>
        </p:xfrm>
        <a:graphic>
          <a:graphicData uri="http://schemas.openxmlformats.org/drawingml/2006/table">
            <a:tbl>
              <a:tblPr/>
              <a:tblGrid>
                <a:gridCol w="1085850"/>
                <a:gridCol w="1087437"/>
                <a:gridCol w="1241425"/>
                <a:gridCol w="1165225"/>
                <a:gridCol w="1317625"/>
                <a:gridCol w="1087438"/>
                <a:gridCol w="1241425"/>
              </a:tblGrid>
              <a:tr h="7238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Grade</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Grade</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Grade</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0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Textbook</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Number of Lessons</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Avg. pages/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lesson</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Number of Lessons</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Avg. pages/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lesson</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Number of Lessons</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Avg. pages/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lesson</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0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Singapore</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34</a:t>
                      </a: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Scott-Foresman</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157</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164</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158</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7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Everyday Math</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113</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smtClean="0">
                        <a:ln>
                          <a:noFill/>
                        </a:ln>
                        <a:solidFill>
                          <a:schemeClr val="tx1"/>
                        </a:solidFill>
                        <a:effectLst/>
                        <a:latin typeface="Arial" pitchFamily="34" charset="0"/>
                      </a:endParaRPr>
                    </a:p>
                  </a:txBody>
                  <a:tcPr marT="38964" marB="389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 Box 53"/>
          <p:cNvSpPr txBox="1">
            <a:spLocks noChangeArrowheads="1"/>
          </p:cNvSpPr>
          <p:nvPr/>
        </p:nvSpPr>
        <p:spPr bwMode="auto">
          <a:xfrm>
            <a:off x="1401761" y="5638303"/>
            <a:ext cx="5867400" cy="923330"/>
          </a:xfrm>
          <a:prstGeom prst="rect">
            <a:avLst/>
          </a:prstGeom>
          <a:noFill/>
          <a:ln w="9525">
            <a:noFill/>
            <a:miter lim="800000"/>
            <a:headEnd/>
            <a:tailEnd/>
          </a:ln>
        </p:spPr>
        <p:txBody>
          <a:bodyPr>
            <a:spAutoFit/>
          </a:bodyPr>
          <a:lstStyle/>
          <a:p>
            <a:pPr>
              <a:spcBef>
                <a:spcPct val="50000"/>
              </a:spcBef>
            </a:pPr>
            <a:r>
              <a:rPr lang="en-US" sz="1800" b="1">
                <a:latin typeface="Arial" charset="0"/>
              </a:rPr>
              <a:t>(Source: American Institute for Research – “What the United States Can Learn From Singapore’s World-Class Mathematics System”)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609600" y="1667471"/>
            <a:ext cx="8053387" cy="4524315"/>
          </a:xfrm>
          <a:prstGeom prst="rect">
            <a:avLst/>
          </a:prstGeom>
          <a:noFill/>
          <a:ln w="9525">
            <a:noFill/>
            <a:miter lim="800000"/>
            <a:headEnd/>
            <a:tailEnd/>
          </a:ln>
        </p:spPr>
        <p:txBody>
          <a:bodyPr wrap="square" anchor="ctr">
            <a:spAutoFit/>
          </a:bodyPr>
          <a:lstStyle/>
          <a:p>
            <a:endParaRPr lang="en-US" sz="2400" dirty="0" smtClean="0"/>
          </a:p>
          <a:p>
            <a:r>
              <a:rPr lang="en-US" sz="2400" dirty="0" smtClean="0"/>
              <a:t>The </a:t>
            </a:r>
            <a:r>
              <a:rPr lang="en-US" sz="2400" dirty="0"/>
              <a:t>students </a:t>
            </a:r>
            <a:r>
              <a:rPr lang="en-US" sz="2400" dirty="0" smtClean="0"/>
              <a:t>learn </a:t>
            </a:r>
            <a:r>
              <a:rPr lang="en-US" sz="2400" dirty="0"/>
              <a:t>why certain formulas are used rather than just learn how to apply the formulas. </a:t>
            </a:r>
            <a:r>
              <a:rPr lang="en-US" sz="2400" dirty="0" smtClean="0"/>
              <a:t>Perhaps the </a:t>
            </a:r>
            <a:r>
              <a:rPr lang="en-US" sz="2400" dirty="0"/>
              <a:t>most valuable aspect of Singapore Math is that the program encourages active thinking and emphasizes the communication of math ideas</a:t>
            </a:r>
            <a:r>
              <a:rPr lang="en-US" sz="2400" dirty="0" smtClean="0"/>
              <a:t>. The new common core standards would refer to this process as mathematical reasoning. Our former Ca standards included MR too but in Singapore, the emphasis on MR is much greater as it is in the new Ca version of the common core standards. </a:t>
            </a:r>
          </a:p>
          <a:p>
            <a:r>
              <a:rPr lang="en-US" sz="2400" dirty="0" smtClean="0"/>
              <a:t> </a:t>
            </a:r>
            <a:endParaRPr lang="en-US" sz="2400" dirty="0"/>
          </a:p>
        </p:txBody>
      </p:sp>
      <p:sp>
        <p:nvSpPr>
          <p:cNvPr id="3" name="TextBox 2"/>
          <p:cNvSpPr txBox="1"/>
          <p:nvPr/>
        </p:nvSpPr>
        <p:spPr>
          <a:xfrm>
            <a:off x="457200" y="838200"/>
            <a:ext cx="7970452" cy="1077218"/>
          </a:xfrm>
          <a:prstGeom prst="rect">
            <a:avLst/>
          </a:prstGeom>
          <a:noFill/>
        </p:spPr>
        <p:txBody>
          <a:bodyPr wrap="square" rtlCol="0">
            <a:spAutoFit/>
          </a:bodyPr>
          <a:lstStyle/>
          <a:p>
            <a:r>
              <a:rPr lang="en-US" sz="3200" dirty="0" smtClean="0"/>
              <a:t>mastery of basic algorithms is expected in the early grades </a:t>
            </a:r>
            <a:endParaRPr lang="en-US"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152400" y="1189225"/>
            <a:ext cx="9144000" cy="5668775"/>
          </a:xfrm>
        </p:spPr>
        <p:txBody>
          <a:bodyPr/>
          <a:lstStyle/>
          <a:p>
            <a:pPr eaLnBrk="1" hangingPunct="1">
              <a:lnSpc>
                <a:spcPct val="90000"/>
              </a:lnSpc>
            </a:pPr>
            <a:r>
              <a:rPr lang="en-US" sz="2800" b="1" dirty="0" smtClean="0"/>
              <a:t>Absence of Clutter and Distraction</a:t>
            </a:r>
            <a:r>
              <a:rPr lang="en-US" sz="2800" dirty="0" smtClean="0"/>
              <a:t>: Presentation is clean and clear and uses simple, concise explanations. </a:t>
            </a:r>
          </a:p>
          <a:p>
            <a:pPr eaLnBrk="1" hangingPunct="1">
              <a:lnSpc>
                <a:spcPct val="90000"/>
              </a:lnSpc>
            </a:pPr>
            <a:r>
              <a:rPr lang="en-US" sz="2800" b="1" dirty="0" smtClean="0"/>
              <a:t>Coherent Development</a:t>
            </a:r>
            <a:r>
              <a:rPr lang="en-US" sz="2800" dirty="0" smtClean="0"/>
              <a:t>: Topics are introduced with simple examples and then incrementally developed until more difficult problems are addressed. </a:t>
            </a:r>
          </a:p>
          <a:p>
            <a:pPr eaLnBrk="1" hangingPunct="1">
              <a:lnSpc>
                <a:spcPct val="90000"/>
              </a:lnSpc>
            </a:pPr>
            <a:r>
              <a:rPr lang="en-US" sz="2800" b="1" dirty="0" smtClean="0"/>
              <a:t>Teacher and Parent Friendly</a:t>
            </a:r>
            <a:r>
              <a:rPr lang="en-US" sz="2800" dirty="0" smtClean="0"/>
              <a:t>: Since mathematical content is clear, it is often easier for teachers to plan lessons. Parents can read the books and help children.</a:t>
            </a:r>
          </a:p>
          <a:p>
            <a:pPr eaLnBrk="1" hangingPunct="1">
              <a:lnSpc>
                <a:spcPct val="90000"/>
              </a:lnSpc>
            </a:pPr>
            <a:r>
              <a:rPr lang="en-US" sz="2800" b="1" dirty="0" smtClean="0"/>
              <a:t>Review of concepts</a:t>
            </a:r>
            <a:r>
              <a:rPr lang="en-US" sz="2800" dirty="0" smtClean="0"/>
              <a:t> </a:t>
            </a:r>
            <a:r>
              <a:rPr lang="en-US" sz="2800" b="1" dirty="0" smtClean="0"/>
              <a:t>is not explicitly incorporated</a:t>
            </a:r>
            <a:r>
              <a:rPr lang="en-US" sz="2800" dirty="0" smtClean="0"/>
              <a:t> into the curriculum. Students are expected to have mastered a concept once it has been taught.</a:t>
            </a:r>
          </a:p>
          <a:p>
            <a:pPr eaLnBrk="1" hangingPunct="1">
              <a:lnSpc>
                <a:spcPct val="90000"/>
              </a:lnSpc>
            </a:pPr>
            <a:r>
              <a:rPr lang="en-US" sz="2800" b="1" dirty="0" smtClean="0"/>
              <a:t>A high level of expectation</a:t>
            </a:r>
            <a:r>
              <a:rPr lang="en-US" sz="2800" dirty="0" smtClean="0"/>
              <a:t> is implicit in the curriculum.</a:t>
            </a:r>
          </a:p>
          <a:p>
            <a:pPr eaLnBrk="1" hangingPunct="1">
              <a:lnSpc>
                <a:spcPct val="90000"/>
              </a:lnSpc>
              <a:buFontTx/>
              <a:buNone/>
            </a:pPr>
            <a:endParaRPr lang="en-US" sz="2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371600" y="1143000"/>
            <a:ext cx="6477000" cy="523875"/>
          </a:xfrm>
          <a:prstGeom prst="rect">
            <a:avLst/>
          </a:prstGeom>
          <a:noFill/>
          <a:ln w="9525">
            <a:noFill/>
            <a:miter lim="800000"/>
            <a:headEnd/>
            <a:tailEnd/>
          </a:ln>
        </p:spPr>
        <p:txBody>
          <a:bodyPr>
            <a:spAutoFit/>
          </a:bodyPr>
          <a:lstStyle/>
          <a:p>
            <a:pPr algn="ctr"/>
            <a:r>
              <a:rPr lang="en-US" sz="2800" b="1" dirty="0">
                <a:latin typeface="Perpetua" pitchFamily="18" charset="0"/>
              </a:rPr>
              <a:t>Benefits of Model Drawing</a:t>
            </a:r>
          </a:p>
        </p:txBody>
      </p:sp>
      <p:sp>
        <p:nvSpPr>
          <p:cNvPr id="3" name="TextBox 2"/>
          <p:cNvSpPr txBox="1">
            <a:spLocks noChangeArrowheads="1"/>
          </p:cNvSpPr>
          <p:nvPr/>
        </p:nvSpPr>
        <p:spPr bwMode="auto">
          <a:xfrm>
            <a:off x="914400" y="2438400"/>
            <a:ext cx="6172200" cy="461963"/>
          </a:xfrm>
          <a:prstGeom prst="rect">
            <a:avLst/>
          </a:prstGeom>
          <a:noFill/>
          <a:ln w="9525">
            <a:noFill/>
            <a:miter lim="800000"/>
            <a:headEnd/>
            <a:tailEnd/>
          </a:ln>
        </p:spPr>
        <p:txBody>
          <a:bodyPr>
            <a:spAutoFit/>
          </a:bodyPr>
          <a:lstStyle/>
          <a:p>
            <a:r>
              <a:rPr lang="en-US" sz="2400" dirty="0">
                <a:latin typeface="Perpetua" pitchFamily="18" charset="0"/>
              </a:rPr>
              <a:t>Students have one strategy for solving every problem</a:t>
            </a:r>
            <a:r>
              <a:rPr lang="en-US" sz="2400" dirty="0" smtClean="0">
                <a:latin typeface="Perpetua" pitchFamily="18" charset="0"/>
              </a:rPr>
              <a:t>.</a:t>
            </a:r>
            <a:endParaRPr lang="en-US" sz="2400" dirty="0">
              <a:latin typeface="Perpetua" pitchFamily="18" charset="0"/>
            </a:endParaRPr>
          </a:p>
        </p:txBody>
      </p:sp>
      <p:sp>
        <p:nvSpPr>
          <p:cNvPr id="4" name="TextBox 3"/>
          <p:cNvSpPr txBox="1">
            <a:spLocks noChangeArrowheads="1"/>
          </p:cNvSpPr>
          <p:nvPr/>
        </p:nvSpPr>
        <p:spPr bwMode="auto">
          <a:xfrm>
            <a:off x="914400" y="3352800"/>
            <a:ext cx="5867400" cy="830263"/>
          </a:xfrm>
          <a:prstGeom prst="rect">
            <a:avLst/>
          </a:prstGeom>
          <a:noFill/>
          <a:ln w="9525">
            <a:noFill/>
            <a:miter lim="800000"/>
            <a:headEnd/>
            <a:tailEnd/>
          </a:ln>
        </p:spPr>
        <p:txBody>
          <a:bodyPr>
            <a:spAutoFit/>
          </a:bodyPr>
          <a:lstStyle/>
          <a:p>
            <a:r>
              <a:rPr lang="en-US" sz="2400" dirty="0">
                <a:latin typeface="Perpetua" pitchFamily="18" charset="0"/>
              </a:rPr>
              <a:t>Students have a visual to associate with numbers that can be abstract.</a:t>
            </a:r>
          </a:p>
        </p:txBody>
      </p:sp>
      <p:sp>
        <p:nvSpPr>
          <p:cNvPr id="5" name="TextBox 4"/>
          <p:cNvSpPr txBox="1">
            <a:spLocks noChangeArrowheads="1"/>
          </p:cNvSpPr>
          <p:nvPr/>
        </p:nvSpPr>
        <p:spPr bwMode="auto">
          <a:xfrm>
            <a:off x="914400" y="4343400"/>
            <a:ext cx="7239000" cy="830263"/>
          </a:xfrm>
          <a:prstGeom prst="rect">
            <a:avLst/>
          </a:prstGeom>
          <a:noFill/>
          <a:ln w="9525">
            <a:noFill/>
            <a:miter lim="800000"/>
            <a:headEnd/>
            <a:tailEnd/>
          </a:ln>
        </p:spPr>
        <p:txBody>
          <a:bodyPr>
            <a:spAutoFit/>
          </a:bodyPr>
          <a:lstStyle/>
          <a:p>
            <a:r>
              <a:rPr lang="en-US" sz="2400" dirty="0">
                <a:latin typeface="Perpetua" pitchFamily="18" charset="0"/>
              </a:rPr>
              <a:t>Students learn to translate the English into math and then back into English.</a:t>
            </a:r>
          </a:p>
        </p:txBody>
      </p:sp>
      <p:sp>
        <p:nvSpPr>
          <p:cNvPr id="6" name="TextBox 5"/>
          <p:cNvSpPr txBox="1">
            <a:spLocks noChangeArrowheads="1"/>
          </p:cNvSpPr>
          <p:nvPr/>
        </p:nvSpPr>
        <p:spPr bwMode="auto">
          <a:xfrm>
            <a:off x="914400" y="5486400"/>
            <a:ext cx="6477000" cy="830263"/>
          </a:xfrm>
          <a:prstGeom prst="rect">
            <a:avLst/>
          </a:prstGeom>
          <a:noFill/>
          <a:ln w="9525">
            <a:noFill/>
            <a:miter lim="800000"/>
            <a:headEnd/>
            <a:tailEnd/>
          </a:ln>
        </p:spPr>
        <p:txBody>
          <a:bodyPr>
            <a:spAutoFit/>
          </a:bodyPr>
          <a:lstStyle/>
          <a:p>
            <a:r>
              <a:rPr lang="en-US" sz="2400" dirty="0">
                <a:latin typeface="Perpetua" pitchFamily="18" charset="0"/>
              </a:rPr>
              <a:t>Students start to see the relationship behind numerical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smtClean="0"/>
              <a:t>K</a:t>
            </a:r>
            <a:r>
              <a:rPr lang="en-US" sz="4000" b="1" dirty="0" smtClean="0"/>
              <a:t>ey </a:t>
            </a:r>
            <a:r>
              <a:rPr lang="en-US" sz="4000" b="1" dirty="0" smtClean="0"/>
              <a:t>characteristics of the K-8 Singapore </a:t>
            </a:r>
            <a:r>
              <a:rPr lang="en-US" sz="4000" b="1" dirty="0" smtClean="0"/>
              <a:t>Math Curriculum.</a:t>
            </a:r>
            <a:endParaRPr lang="en-US" sz="4000" b="1" dirty="0" smtClean="0"/>
          </a:p>
        </p:txBody>
      </p:sp>
      <p:sp>
        <p:nvSpPr>
          <p:cNvPr id="11268" name="Rectangle 3"/>
          <p:cNvSpPr>
            <a:spLocks noGrp="1" noChangeArrowheads="1"/>
          </p:cNvSpPr>
          <p:nvPr>
            <p:ph type="body" idx="1"/>
          </p:nvPr>
        </p:nvSpPr>
        <p:spPr>
          <a:xfrm>
            <a:off x="914400" y="1905000"/>
            <a:ext cx="7693025" cy="4495799"/>
          </a:xfrm>
        </p:spPr>
        <p:txBody>
          <a:bodyPr/>
          <a:lstStyle/>
          <a:p>
            <a:pPr eaLnBrk="1" hangingPunct="1"/>
            <a:r>
              <a:rPr lang="en-US" b="1" dirty="0" smtClean="0"/>
              <a:t>Problem Solving Emphasis</a:t>
            </a:r>
            <a:r>
              <a:rPr lang="en-US" dirty="0" smtClean="0"/>
              <a:t>: Model drawing diagrams are used to promote understanding of word problems and provide a bridge to algebraic thinking. </a:t>
            </a:r>
          </a:p>
          <a:p>
            <a:pPr eaLnBrk="1" hangingPunct="1"/>
            <a:r>
              <a:rPr lang="en-US" b="1" dirty="0" smtClean="0"/>
              <a:t>More Multi-Step Problems</a:t>
            </a:r>
            <a:r>
              <a:rPr lang="en-US" dirty="0" smtClean="0"/>
              <a:t>: Problems often require the use of several concepts.</a:t>
            </a:r>
          </a:p>
          <a:p>
            <a:pPr eaLnBrk="1" hangingPunct="1"/>
            <a:r>
              <a:rPr lang="en-US" b="1" dirty="0" smtClean="0"/>
              <a:t>Mental Math</a:t>
            </a:r>
            <a:r>
              <a:rPr lang="en-US" dirty="0" smtClean="0"/>
              <a:t>: Techniques encourage understanding of mathematical properties and promote numerical fluency.</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447800" y="1219200"/>
          <a:ext cx="6477000" cy="6426200"/>
        </p:xfrm>
        <a:graphic>
          <a:graphicData uri="http://schemas.openxmlformats.org/presentationml/2006/ole">
            <p:oleObj spid="_x0000_s76802" name="Acrobat Document" r:id="rId3" imgW="5830114" imgH="7542857"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838200" y="3002669"/>
            <a:ext cx="7899400" cy="2554545"/>
          </a:xfrm>
          <a:prstGeom prst="rect">
            <a:avLst/>
          </a:prstGeom>
          <a:noFill/>
          <a:ln w="9525">
            <a:noFill/>
            <a:miter lim="800000"/>
            <a:headEnd/>
            <a:tailEnd/>
          </a:ln>
        </p:spPr>
        <p:txBody>
          <a:bodyPr wrap="square" anchor="ctr">
            <a:spAutoFit/>
          </a:bodyPr>
          <a:lstStyle/>
          <a:p>
            <a:r>
              <a:rPr lang="en-US" sz="4000" dirty="0"/>
              <a:t>Emphasizes an understanding of place value and </a:t>
            </a:r>
            <a:r>
              <a:rPr lang="en-US" sz="4000" dirty="0" smtClean="0"/>
              <a:t>the distributive, commutative </a:t>
            </a:r>
            <a:r>
              <a:rPr lang="en-US" sz="4000" dirty="0"/>
              <a:t>and associative properties</a:t>
            </a:r>
          </a:p>
        </p:txBody>
      </p:sp>
      <p:sp>
        <p:nvSpPr>
          <p:cNvPr id="14340" name="Rectangle 3"/>
          <p:cNvSpPr>
            <a:spLocks noGrp="1" noChangeArrowheads="1"/>
          </p:cNvSpPr>
          <p:nvPr>
            <p:ph type="title"/>
          </p:nvPr>
        </p:nvSpPr>
        <p:spPr/>
        <p:txBody>
          <a:bodyPr/>
          <a:lstStyle/>
          <a:p>
            <a:pPr algn="ctr" eaLnBrk="1" hangingPunct="1"/>
            <a:r>
              <a:rPr lang="en-US" b="1" dirty="0" smtClean="0">
                <a:solidFill>
                  <a:schemeClr val="tx1"/>
                </a:solidFill>
              </a:rPr>
              <a:t>MENTAL MATH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algn="ctr" eaLnBrk="1" hangingPunct="1"/>
            <a:r>
              <a:rPr lang="en-US" b="1" dirty="0" smtClean="0"/>
              <a:t>Examples</a:t>
            </a:r>
            <a:endParaRPr lang="en-US" dirty="0" smtClean="0"/>
          </a:p>
        </p:txBody>
      </p:sp>
      <p:sp>
        <p:nvSpPr>
          <p:cNvPr id="109571" name="Rectangle 3"/>
          <p:cNvSpPr>
            <a:spLocks noGrp="1" noChangeArrowheads="1"/>
          </p:cNvSpPr>
          <p:nvPr>
            <p:ph type="body" idx="1"/>
          </p:nvPr>
        </p:nvSpPr>
        <p:spPr/>
        <p:txBody>
          <a:bodyPr/>
          <a:lstStyle/>
          <a:p>
            <a:pPr eaLnBrk="1" hangingPunct="1">
              <a:buFontTx/>
              <a:buNone/>
            </a:pPr>
            <a:r>
              <a:rPr lang="en-US" sz="3600" b="1" dirty="0" smtClean="0"/>
              <a:t>Multiplication facts</a:t>
            </a:r>
          </a:p>
          <a:p>
            <a:pPr eaLnBrk="1" hangingPunct="1">
              <a:buFontTx/>
              <a:buNone/>
            </a:pPr>
            <a:r>
              <a:rPr lang="en-US" sz="3600" dirty="0" smtClean="0"/>
              <a:t> 7 x 6 = (5 x 6) + (2 x 6)</a:t>
            </a:r>
          </a:p>
          <a:p>
            <a:pPr eaLnBrk="1" hangingPunct="1">
              <a:buFontTx/>
              <a:buNone/>
            </a:pPr>
            <a:endParaRPr lang="en-US" sz="3600" dirty="0" smtClean="0"/>
          </a:p>
          <a:p>
            <a:pPr eaLnBrk="1" hangingPunct="1">
              <a:buFontTx/>
              <a:buNone/>
            </a:pPr>
            <a:r>
              <a:rPr lang="en-US" sz="3600" dirty="0" smtClean="0"/>
              <a:t> 8 x 6 = 2 x (4 x 6)</a:t>
            </a:r>
          </a:p>
          <a:p>
            <a:pPr eaLnBrk="1" hangingPunct="1">
              <a:buFontTx/>
              <a:buNone/>
            </a:pPr>
            <a:endParaRPr lang="en-US" sz="3600" dirty="0" smtClean="0"/>
          </a:p>
          <a:p>
            <a:pPr eaLnBrk="1" hangingPunct="1">
              <a:buFontTx/>
              <a:buNone/>
            </a:pPr>
            <a:r>
              <a:rPr lang="en-US" sz="3600" dirty="0" smtClean="0"/>
              <a:t> 9 x 6 = (10 x 6) – (1 x 6)</a:t>
            </a:r>
          </a:p>
          <a:p>
            <a:pPr algn="ctr" eaLnBrk="1" hangingPunct="1">
              <a:buFontTx/>
              <a:buNone/>
            </a:pPr>
            <a:endParaRPr lang="en-US" sz="3600" dirty="0" smtClean="0"/>
          </a:p>
          <a:p>
            <a:pPr algn="ctr" eaLnBrk="1" hangingPunct="1">
              <a:buFontTx/>
              <a:buNone/>
            </a:pPr>
            <a:endParaRPr lang="en-US" sz="3600" dirty="0" smtClean="0"/>
          </a:p>
          <a:p>
            <a:pPr eaLnBrk="1" hangingPunct="1">
              <a:buFontTx/>
              <a:buNone/>
            </a:pPr>
            <a:r>
              <a:rPr lang="en-US" sz="3600" dirty="0" smtClean="0"/>
              <a:t>			</a:t>
            </a:r>
          </a:p>
          <a:p>
            <a:pPr eaLnBrk="1" hangingPunct="1">
              <a:buFontTx/>
              <a:buNone/>
            </a:pPr>
            <a:endParaRPr lang="en-US" dirty="0" smtClean="0"/>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4602</TotalTime>
  <Words>2542</Words>
  <Application>Microsoft Office PowerPoint</Application>
  <PresentationFormat>On-screen Show (4:3)</PresentationFormat>
  <Paragraphs>385</Paragraphs>
  <Slides>58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Capsules</vt:lpstr>
      <vt:lpstr>Equation</vt:lpstr>
      <vt:lpstr>Adobe Acrobat Document</vt:lpstr>
      <vt:lpstr>Slide 1</vt:lpstr>
      <vt:lpstr>Preparing for Success in Algebra  English Language Learners in Mathematics</vt:lpstr>
      <vt:lpstr>Ivan’s Spending Spree</vt:lpstr>
      <vt:lpstr>Slide 4</vt:lpstr>
      <vt:lpstr>Key characteristics of K-8 Singapore math textbooks.</vt:lpstr>
      <vt:lpstr>Key characteristics of the K-8 Singapore Math Curriculum.</vt:lpstr>
      <vt:lpstr>Slide 7</vt:lpstr>
      <vt:lpstr>MENTAL MATH</vt:lpstr>
      <vt:lpstr>Examples</vt:lpstr>
      <vt:lpstr>Slide 10</vt:lpstr>
      <vt:lpstr>The Pieces Fit Together</vt:lpstr>
      <vt:lpstr>Slide 12</vt:lpstr>
      <vt:lpstr>Slide 13</vt:lpstr>
      <vt:lpstr>Slide 14</vt:lpstr>
      <vt:lpstr>An 8 step slight variation</vt:lpstr>
      <vt:lpstr>Step 1 - Read The Problem</vt:lpstr>
      <vt:lpstr>Step 1 - Read The Problem</vt:lpstr>
      <vt:lpstr>Step 2 Identify the Variables</vt:lpstr>
      <vt:lpstr>Step 3 Drawing Unit Bars</vt:lpstr>
      <vt:lpstr>Step 4 Reread Each Sentence and Adjust Unit Bars</vt:lpstr>
      <vt:lpstr>Slide 21</vt:lpstr>
      <vt:lpstr>Slide 22</vt:lpstr>
      <vt:lpstr>Slide 23</vt:lpstr>
      <vt:lpstr>Step 7 Write a Sentence</vt:lpstr>
      <vt:lpstr>Slide 25</vt:lpstr>
      <vt:lpstr>Slide 26</vt:lpstr>
      <vt:lpstr>Slide 27</vt:lpstr>
      <vt:lpstr>       Example : The sum of two numbers is 36. The smaller number is one-third of the larger number. Find the two numbers.  </vt:lpstr>
      <vt:lpstr>Slide 29</vt:lpstr>
      <vt:lpstr>Example (grade 5): Jane and Bob share $80  in the ratio 3:2. How much money did Bob get?</vt:lpstr>
      <vt:lpstr>Slide 31</vt:lpstr>
      <vt:lpstr>Model Drawing is not the best choice for every problem.</vt:lpstr>
      <vt:lpstr>Slide 33</vt:lpstr>
      <vt:lpstr>Slide 34</vt:lpstr>
      <vt:lpstr>Subtraction Problems</vt:lpstr>
      <vt:lpstr>Slide 36</vt:lpstr>
      <vt:lpstr>Slide 37</vt:lpstr>
      <vt:lpstr>Slide 38</vt:lpstr>
      <vt:lpstr>Slide 39</vt:lpstr>
      <vt:lpstr>Carlos read 221 pages of his book over the weekend.  Jasmine read 198 pages.  How many pages did Carlos and Jasmine read altogether?</vt:lpstr>
      <vt:lpstr>Slide 41</vt:lpstr>
      <vt:lpstr>Slide 42</vt:lpstr>
      <vt:lpstr>Slide 43</vt:lpstr>
      <vt:lpstr>Slide 44</vt:lpstr>
      <vt:lpstr>Another Look at Ivan’s Spending Spree</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Success in Algebra KICK-OFF EVENT!</dc:title>
  <dc:creator>cjimenez</dc:creator>
  <cp:lastModifiedBy>John</cp:lastModifiedBy>
  <cp:revision>62</cp:revision>
  <dcterms:created xsi:type="dcterms:W3CDTF">2009-04-17T21:11:58Z</dcterms:created>
  <dcterms:modified xsi:type="dcterms:W3CDTF">2011-10-14T06:08:24Z</dcterms:modified>
</cp:coreProperties>
</file>