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sldIdLst>
    <p:sldId id="256" r:id="rId2"/>
    <p:sldId id="442" r:id="rId3"/>
    <p:sldId id="433" r:id="rId4"/>
    <p:sldId id="425" r:id="rId5"/>
    <p:sldId id="431" r:id="rId6"/>
    <p:sldId id="426" r:id="rId7"/>
    <p:sldId id="427" r:id="rId8"/>
    <p:sldId id="432" r:id="rId9"/>
    <p:sldId id="429" r:id="rId10"/>
    <p:sldId id="428" r:id="rId11"/>
    <p:sldId id="443" r:id="rId12"/>
    <p:sldId id="430" r:id="rId13"/>
    <p:sldId id="434" r:id="rId14"/>
    <p:sldId id="435" r:id="rId15"/>
    <p:sldId id="436" r:id="rId16"/>
    <p:sldId id="416" r:id="rId17"/>
    <p:sldId id="417" r:id="rId18"/>
    <p:sldId id="418" r:id="rId19"/>
    <p:sldId id="437" r:id="rId20"/>
    <p:sldId id="439" r:id="rId21"/>
    <p:sldId id="441" r:id="rId2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66"/>
    <a:srgbClr val="FF9966"/>
    <a:srgbClr val="FFFF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79"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FC51BF10-7ABB-4822-A7C6-EEE04264B439}" type="datetimeFigureOut">
              <a:rPr lang="en-US"/>
              <a:pPr>
                <a:defRPr/>
              </a:pPr>
              <a:t>3/14/2012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err="1" smtClean="0"/>
              <a:t>CaMSP</a:t>
            </a:r>
            <a:r>
              <a:rPr lang="en-US" noProof="0" dirty="0" smtClean="0"/>
              <a:t> Workshop</a:t>
            </a:r>
          </a:p>
          <a:p>
            <a:pPr lvl="0"/>
            <a:endParaRPr lang="en-US" noProof="0" dirty="0" smtClean="0"/>
          </a:p>
          <a:p>
            <a:pPr lvl="0"/>
            <a:r>
              <a:rPr lang="en-US" noProof="0" dirty="0" smtClean="0"/>
              <a:t>Notes to Instructor:</a:t>
            </a:r>
          </a:p>
          <a:p>
            <a:pPr lvl="0"/>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7AC6C241-400C-4F1D-A65C-0DE88D48A7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charset="0"/>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1E5AB5-19EB-468D-B73D-DC4A066947B2}"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defRPr/>
              </a:pPr>
              <a:endParaRPr kumimoji="1" lang="en-US" sz="2400" b="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b="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rgbClr val="66FF66"/>
            </a:solidFill>
            <a:ln w="9525">
              <a:noFill/>
              <a:round/>
              <a:headEnd/>
              <a:tailEnd/>
            </a:ln>
            <a:effectLst/>
          </p:spPr>
          <p:txBody>
            <a:bodyPr wrap="none" anchor="ctr"/>
            <a:lstStyle/>
            <a:p>
              <a:pPr eaLnBrk="0" hangingPunct="0">
                <a:defRPr/>
              </a:pPr>
              <a:endParaRPr lang="en-US"/>
            </a:p>
          </p:txBody>
        </p:sp>
        <p:sp>
          <p:nvSpPr>
            <p:cNvPr id="9" name="AutoShape 7"/>
            <p:cNvSpPr>
              <a:spLocks noChangeArrowheads="1"/>
            </p:cNvSpPr>
            <p:nvPr/>
          </p:nvSpPr>
          <p:spPr bwMode="auto">
            <a:xfrm>
              <a:off x="5196" y="3080"/>
              <a:ext cx="164" cy="201"/>
            </a:xfrm>
            <a:prstGeom prst="flowChartDelay">
              <a:avLst/>
            </a:prstGeom>
            <a:solidFill>
              <a:srgbClr val="66FF66"/>
            </a:solidFill>
            <a:ln w="9525">
              <a:noFill/>
              <a:miter lim="800000"/>
              <a:headEnd/>
              <a:tailEnd/>
            </a:ln>
            <a:effectLst/>
          </p:spPr>
          <p:txBody>
            <a:bodyPr wrap="none" anchor="ctr"/>
            <a:lstStyle/>
            <a:p>
              <a:pPr eaLnBrk="0" hangingPunct="0">
                <a:defRPr/>
              </a:pPr>
              <a:endParaRPr lang="en-US"/>
            </a:p>
          </p:txBody>
        </p:sp>
      </p:grpSp>
      <p:sp>
        <p:nvSpPr>
          <p:cNvPr id="3687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368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dirty="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B17C1CA1-2810-4452-B9BC-CA7D5BA94F6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B2F41FA-FB5F-460A-8CF7-5FE72BE33C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CCAA4EF-FFED-4457-8688-3D734A9B7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9884DE9-BAF1-412E-9B35-E2AA3CAED6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smtClean="0"/>
            </a:lvl1pPr>
          </a:lstStyle>
          <a:p>
            <a:pPr>
              <a:defRPr/>
            </a:pPr>
            <a:fld id="{4F3C5392-2D60-4AA3-BB2C-4D0E18A4B8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284C349-F7D1-4E66-9698-603A55A22E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7ED3802-C08B-4606-AFE8-68E80C930C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9186C3C-7B57-4419-903A-8D7E97BF70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7194EC25-D00E-4DDF-8FD4-190051F2C9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DCFC225-9AA4-42E8-B922-C12516E12B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6854B1BD-C0F4-4396-9179-4A4ADBCEFC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872C6E1-810D-47FA-A34B-981E032274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E321B3B-7D58-40FE-B97A-5D41C925AB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35844" name="Rectangle 4"/>
              <p:cNvSpPr>
                <a:spLocks noChangeArrowheads="1"/>
              </p:cNvSpPr>
              <p:nvPr userDrawn="1"/>
            </p:nvSpPr>
            <p:spPr bwMode="auto">
              <a:xfrm>
                <a:off x="0" y="0"/>
                <a:ext cx="480" cy="432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0" hangingPunct="0">
                  <a:defRPr/>
                </a:pPr>
                <a:endParaRPr lang="en-US"/>
              </a:p>
            </p:txBody>
          </p:sp>
          <p:sp>
            <p:nvSpPr>
              <p:cNvPr id="3584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gradFill rotWithShape="1">
                <a:gsLst>
                  <a:gs pos="0">
                    <a:schemeClr val="accent1">
                      <a:gamma/>
                      <a:shade val="46275"/>
                      <a:invGamma/>
                    </a:schemeClr>
                  </a:gs>
                  <a:gs pos="100000">
                    <a:schemeClr val="accent1"/>
                  </a:gs>
                </a:gsLst>
                <a:lin ang="0" scaled="1"/>
              </a:gradFill>
              <a:ln w="9525" cap="flat" cmpd="sng">
                <a:noFill/>
                <a:prstDash val="solid"/>
                <a:miter lim="800000"/>
                <a:headEnd type="none" w="med" len="med"/>
                <a:tailEnd type="none" w="med" len="med"/>
              </a:ln>
              <a:effectLst/>
            </p:spPr>
            <p:txBody>
              <a:bodyPr wrap="none"/>
              <a:lstStyle/>
              <a:p>
                <a:pPr eaLnBrk="0" hangingPunct="0">
                  <a:defRPr/>
                </a:pPr>
                <a:endParaRPr lang="en-US"/>
              </a:p>
            </p:txBody>
          </p:sp>
        </p:grpSp>
        <p:grpSp>
          <p:nvGrpSpPr>
            <p:cNvPr id="1033" name="Group 6"/>
            <p:cNvGrpSpPr>
              <a:grpSpLocks/>
            </p:cNvGrpSpPr>
            <p:nvPr/>
          </p:nvGrpSpPr>
          <p:grpSpPr bwMode="auto">
            <a:xfrm>
              <a:off x="144" y="1248"/>
              <a:ext cx="4656" cy="201"/>
              <a:chOff x="144" y="1248"/>
              <a:chExt cx="4656" cy="201"/>
            </a:xfrm>
          </p:grpSpPr>
          <p:sp>
            <p:nvSpPr>
              <p:cNvPr id="35847" name="AutoShape 7"/>
              <p:cNvSpPr>
                <a:spLocks noChangeArrowheads="1"/>
              </p:cNvSpPr>
              <p:nvPr/>
            </p:nvSpPr>
            <p:spPr bwMode="auto">
              <a:xfrm>
                <a:off x="384" y="1248"/>
                <a:ext cx="4416" cy="200"/>
              </a:xfrm>
              <a:prstGeom prst="roundRect">
                <a:avLst>
                  <a:gd name="adj" fmla="val 0"/>
                </a:avLst>
              </a:prstGeom>
              <a:solidFill>
                <a:srgbClr val="66FF66"/>
              </a:solidFill>
              <a:ln w="9525">
                <a:noFill/>
                <a:round/>
                <a:headEnd/>
                <a:tailEnd/>
              </a:ln>
              <a:effectLst/>
            </p:spPr>
            <p:txBody>
              <a:bodyPr wrap="none" anchor="ctr"/>
              <a:lstStyle/>
              <a:p>
                <a:pPr eaLnBrk="0" hangingPunct="0">
                  <a:defRPr/>
                </a:pPr>
                <a:endParaRPr lang="en-US"/>
              </a:p>
            </p:txBody>
          </p:sp>
          <p:sp>
            <p:nvSpPr>
              <p:cNvPr id="35848" name="AutoShape 8"/>
              <p:cNvSpPr>
                <a:spLocks noChangeArrowheads="1"/>
              </p:cNvSpPr>
              <p:nvPr/>
            </p:nvSpPr>
            <p:spPr bwMode="auto">
              <a:xfrm flipH="1">
                <a:off x="144" y="1248"/>
                <a:ext cx="248" cy="201"/>
              </a:xfrm>
              <a:prstGeom prst="flowChartDelay">
                <a:avLst/>
              </a:prstGeom>
              <a:solidFill>
                <a:srgbClr val="66FF66"/>
              </a:solidFill>
              <a:ln w="9525">
                <a:noFill/>
                <a:miter lim="800000"/>
                <a:headEnd/>
                <a:tailEnd/>
              </a:ln>
              <a:effectLst/>
            </p:spPr>
            <p:txBody>
              <a:bodyPr wrap="none" anchor="ctr"/>
              <a:lstStyle/>
              <a:p>
                <a:pPr eaLnBrk="0" hangingPunct="0">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5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lvl1pPr>
          </a:lstStyle>
          <a:p>
            <a:pPr>
              <a:defRPr/>
            </a:pPr>
            <a:endParaRPr lang="en-US"/>
          </a:p>
        </p:txBody>
      </p:sp>
      <p:sp>
        <p:nvSpPr>
          <p:cNvPr id="3585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lvl1pPr>
          </a:lstStyle>
          <a:p>
            <a:pPr>
              <a:defRPr/>
            </a:pPr>
            <a:endParaRPr lang="en-US"/>
          </a:p>
        </p:txBody>
      </p:sp>
      <p:sp>
        <p:nvSpPr>
          <p:cNvPr id="3585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a:solidFill>
                  <a:schemeClr val="bg1"/>
                </a:solidFill>
              </a:defRPr>
            </a:lvl1pPr>
          </a:lstStyle>
          <a:p>
            <a:pPr>
              <a:defRPr/>
            </a:pPr>
            <a:fld id="{DF2EA1CD-FB9F-4B10-AC28-6CE3223D8C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 id="2147483684" r:id="rId12"/>
    <p:sldLayoutId id="2147483695" r:id="rId13"/>
  </p:sldLayoutIdLst>
  <p:txStyles>
    <p:titleStyle>
      <a:lvl1pPr algn="l" rtl="0" eaLnBrk="0" fontAlgn="base" hangingPunct="0">
        <a:lnSpc>
          <a:spcPct val="90000"/>
        </a:lnSpc>
        <a:spcBef>
          <a:spcPct val="0"/>
        </a:spcBef>
        <a:spcAft>
          <a:spcPct val="0"/>
        </a:spcAft>
        <a:defRPr sz="4000" b="1">
          <a:solidFill>
            <a:schemeClr val="tx2"/>
          </a:solidFill>
          <a:latin typeface="+mj-lt"/>
          <a:ea typeface="+mj-ea"/>
          <a:cs typeface="+mj-cs"/>
        </a:defRPr>
      </a:lvl1pPr>
      <a:lvl2pPr algn="l" rtl="0" eaLnBrk="0" fontAlgn="base" hangingPunct="0">
        <a:lnSpc>
          <a:spcPct val="90000"/>
        </a:lnSpc>
        <a:spcBef>
          <a:spcPct val="0"/>
        </a:spcBef>
        <a:spcAft>
          <a:spcPct val="0"/>
        </a:spcAft>
        <a:defRPr sz="4000" b="1">
          <a:solidFill>
            <a:schemeClr val="tx2"/>
          </a:solidFill>
          <a:latin typeface="Calibri" pitchFamily="34" charset="0"/>
        </a:defRPr>
      </a:lvl2pPr>
      <a:lvl3pPr algn="l" rtl="0" eaLnBrk="0" fontAlgn="base" hangingPunct="0">
        <a:lnSpc>
          <a:spcPct val="90000"/>
        </a:lnSpc>
        <a:spcBef>
          <a:spcPct val="0"/>
        </a:spcBef>
        <a:spcAft>
          <a:spcPct val="0"/>
        </a:spcAft>
        <a:defRPr sz="4000" b="1">
          <a:solidFill>
            <a:schemeClr val="tx2"/>
          </a:solidFill>
          <a:latin typeface="Calibri" pitchFamily="34" charset="0"/>
        </a:defRPr>
      </a:lvl3pPr>
      <a:lvl4pPr algn="l" rtl="0" eaLnBrk="0" fontAlgn="base" hangingPunct="0">
        <a:lnSpc>
          <a:spcPct val="90000"/>
        </a:lnSpc>
        <a:spcBef>
          <a:spcPct val="0"/>
        </a:spcBef>
        <a:spcAft>
          <a:spcPct val="0"/>
        </a:spcAft>
        <a:defRPr sz="4000" b="1">
          <a:solidFill>
            <a:schemeClr val="tx2"/>
          </a:solidFill>
          <a:latin typeface="Calibri" pitchFamily="34" charset="0"/>
        </a:defRPr>
      </a:lvl4pPr>
      <a:lvl5pPr algn="l" rtl="0" eaLnBrk="0" fontAlgn="base" hangingPunct="0">
        <a:lnSpc>
          <a:spcPct val="90000"/>
        </a:lnSpc>
        <a:spcBef>
          <a:spcPct val="0"/>
        </a:spcBef>
        <a:spcAft>
          <a:spcPct val="0"/>
        </a:spcAft>
        <a:defRPr sz="4000" b="1">
          <a:solidFill>
            <a:schemeClr val="tx2"/>
          </a:solidFill>
          <a:latin typeface="Calibri" pitchFamily="34"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673600" y="2927350"/>
            <a:ext cx="4241800" cy="1822450"/>
          </a:xfrm>
        </p:spPr>
        <p:txBody>
          <a:bodyPr/>
          <a:lstStyle/>
          <a:p>
            <a:pPr marL="288925" indent="-288925" eaLnBrk="1" hangingPunct="1">
              <a:lnSpc>
                <a:spcPct val="90000"/>
              </a:lnSpc>
            </a:pPr>
            <a:r>
              <a:rPr lang="en-US" sz="2000" b="1" i="1" smtClean="0"/>
              <a:t>A Collaboration between:</a:t>
            </a:r>
          </a:p>
          <a:p>
            <a:pPr marL="288925" indent="-288925" eaLnBrk="1" hangingPunct="1">
              <a:lnSpc>
                <a:spcPct val="90000"/>
              </a:lnSpc>
              <a:buFont typeface="Wingdings" pitchFamily="2" charset="2"/>
              <a:buChar char="l"/>
            </a:pPr>
            <a:r>
              <a:rPr lang="en-US" sz="2000" b="1" i="1" smtClean="0"/>
              <a:t>Los Angeles USD</a:t>
            </a:r>
          </a:p>
          <a:p>
            <a:pPr marL="288925" indent="-288925" eaLnBrk="1" hangingPunct="1">
              <a:lnSpc>
                <a:spcPct val="90000"/>
              </a:lnSpc>
              <a:buFont typeface="Wingdings" pitchFamily="2" charset="2"/>
              <a:buChar char="l"/>
            </a:pPr>
            <a:r>
              <a:rPr lang="en-US" sz="2000" b="1" i="1" smtClean="0"/>
              <a:t>University of California, San Diego</a:t>
            </a:r>
          </a:p>
          <a:p>
            <a:pPr marL="288925" indent="-288925" eaLnBrk="1" hangingPunct="1">
              <a:lnSpc>
                <a:spcPct val="90000"/>
              </a:lnSpc>
              <a:buFont typeface="Wingdings" pitchFamily="2" charset="2"/>
              <a:buChar char="l"/>
            </a:pPr>
            <a:r>
              <a:rPr lang="en-US" sz="2000" b="1" i="1" smtClean="0"/>
              <a:t>San Diego State University</a:t>
            </a:r>
          </a:p>
          <a:p>
            <a:pPr marL="288925" indent="-288925" eaLnBrk="1" hangingPunct="1">
              <a:lnSpc>
                <a:spcPct val="90000"/>
              </a:lnSpc>
              <a:buFont typeface="Wingdings" pitchFamily="2" charset="2"/>
              <a:buChar char="l"/>
            </a:pPr>
            <a:r>
              <a:rPr lang="en-US" sz="2000" b="1" i="1" smtClean="0"/>
              <a:t>University of California, Irvine</a:t>
            </a:r>
          </a:p>
        </p:txBody>
      </p:sp>
      <p:sp>
        <p:nvSpPr>
          <p:cNvPr id="3075" name="AutoShape 2"/>
          <p:cNvSpPr>
            <a:spLocks noGrp="1" noChangeArrowheads="1"/>
          </p:cNvSpPr>
          <p:nvPr>
            <p:ph type="ctrTitle" sz="quarter"/>
          </p:nvPr>
        </p:nvSpPr>
        <p:spPr>
          <a:xfrm>
            <a:off x="381000" y="990600"/>
            <a:ext cx="8534400" cy="1905000"/>
          </a:xfrm>
        </p:spPr>
        <p:txBody>
          <a:bodyPr/>
          <a:lstStyle/>
          <a:p>
            <a:pPr eaLnBrk="1" hangingPunct="1"/>
            <a:r>
              <a:rPr lang="en-US" sz="3600" smtClean="0"/>
              <a:t>Preparing for Success in Algebra</a:t>
            </a:r>
            <a:r>
              <a:rPr lang="en-US" sz="3200" smtClean="0"/>
              <a:t/>
            </a:r>
            <a:br>
              <a:rPr lang="en-US" sz="3200" smtClean="0"/>
            </a:br>
            <a:r>
              <a:rPr lang="en-US" sz="3200" smtClean="0"/>
              <a:t> </a:t>
            </a:r>
            <a:r>
              <a:rPr lang="en-US" sz="2800" smtClean="0"/>
              <a:t>English Language Learners in Mathematics</a:t>
            </a:r>
          </a:p>
        </p:txBody>
      </p:sp>
      <p:pic>
        <p:nvPicPr>
          <p:cNvPr id="3076" name="Picture 4"/>
          <p:cNvPicPr>
            <a:picLocks noChangeAspect="1" noChangeArrowheads="1"/>
          </p:cNvPicPr>
          <p:nvPr/>
        </p:nvPicPr>
        <p:blipFill>
          <a:blip r:embed="rId3" cstate="print"/>
          <a:srcRect/>
          <a:stretch>
            <a:fillRect/>
          </a:stretch>
        </p:blipFill>
        <p:spPr bwMode="auto">
          <a:xfrm>
            <a:off x="4724400" y="5495925"/>
            <a:ext cx="1295400" cy="1130300"/>
          </a:xfrm>
          <a:prstGeom prst="rect">
            <a:avLst/>
          </a:prstGeom>
          <a:noFill/>
          <a:ln w="9525">
            <a:noFill/>
            <a:miter lim="800000"/>
            <a:headEnd/>
            <a:tailEnd/>
          </a:ln>
        </p:spPr>
      </p:pic>
      <p:pic>
        <p:nvPicPr>
          <p:cNvPr id="3077" name="Picture 14"/>
          <p:cNvPicPr>
            <a:picLocks noChangeAspect="1" noChangeArrowheads="1"/>
          </p:cNvPicPr>
          <p:nvPr/>
        </p:nvPicPr>
        <p:blipFill>
          <a:blip r:embed="rId4" cstate="print"/>
          <a:srcRect/>
          <a:stretch>
            <a:fillRect/>
          </a:stretch>
        </p:blipFill>
        <p:spPr bwMode="auto">
          <a:xfrm>
            <a:off x="6248400" y="5638800"/>
            <a:ext cx="1143000" cy="909638"/>
          </a:xfrm>
          <a:prstGeom prst="rect">
            <a:avLst/>
          </a:prstGeom>
          <a:noFill/>
          <a:ln w="9525">
            <a:noFill/>
            <a:miter lim="800000"/>
            <a:headEnd/>
            <a:tailEnd/>
          </a:ln>
        </p:spPr>
      </p:pic>
      <p:pic>
        <p:nvPicPr>
          <p:cNvPr id="3078" name="Picture 7" descr="logo_sandiegomathproject.png"/>
          <p:cNvPicPr>
            <a:picLocks noChangeAspect="1"/>
          </p:cNvPicPr>
          <p:nvPr/>
        </p:nvPicPr>
        <p:blipFill>
          <a:blip r:embed="rId5" cstate="print"/>
          <a:srcRect/>
          <a:stretch>
            <a:fillRect/>
          </a:stretch>
        </p:blipFill>
        <p:spPr bwMode="auto">
          <a:xfrm>
            <a:off x="3276600" y="5562600"/>
            <a:ext cx="1009650" cy="1042988"/>
          </a:xfrm>
          <a:prstGeom prst="rect">
            <a:avLst/>
          </a:prstGeom>
          <a:noFill/>
          <a:ln w="9525">
            <a:noFill/>
            <a:miter lim="800000"/>
            <a:headEnd/>
            <a:tailEnd/>
          </a:ln>
        </p:spPr>
      </p:pic>
      <p:pic>
        <p:nvPicPr>
          <p:cNvPr id="3079" name="Picture 10" descr="UCSD-Yellow.emf"/>
          <p:cNvPicPr>
            <a:picLocks noChangeAspect="1"/>
          </p:cNvPicPr>
          <p:nvPr/>
        </p:nvPicPr>
        <p:blipFill>
          <a:blip r:embed="rId6" cstate="print"/>
          <a:srcRect/>
          <a:stretch>
            <a:fillRect/>
          </a:stretch>
        </p:blipFill>
        <p:spPr bwMode="auto">
          <a:xfrm>
            <a:off x="1752600" y="5410200"/>
            <a:ext cx="1295400" cy="130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distance between Rosa’s house and her school is 1 and 1/2 miles. She ran 1/4 of the way to school. How many miles did she run?</a:t>
            </a:r>
            <a:endParaRPr lang="en-US" sz="2400" dirty="0"/>
          </a:p>
        </p:txBody>
      </p:sp>
      <p:sp>
        <p:nvSpPr>
          <p:cNvPr id="3" name="Content Placeholder 2"/>
          <p:cNvSpPr>
            <a:spLocks noGrp="1"/>
          </p:cNvSpPr>
          <p:nvPr>
            <p:ph idx="1"/>
          </p:nvPr>
        </p:nvSpPr>
        <p:spPr/>
        <p:txBody>
          <a:bodyPr/>
          <a:lstStyle/>
          <a:p>
            <a:pPr>
              <a:buNone/>
            </a:pPr>
            <a:r>
              <a:rPr lang="en-US" dirty="0" smtClean="0"/>
              <a:t>Of course, solve in 3 different ways using:</a:t>
            </a:r>
          </a:p>
          <a:p>
            <a:pPr marL="514350" indent="-514350">
              <a:buFont typeface="+mj-lt"/>
              <a:buAutoNum type="alphaLcPeriod"/>
            </a:pPr>
            <a:r>
              <a:rPr lang="en-US" dirty="0" smtClean="0"/>
              <a:t>A bar or ribbon graph model.</a:t>
            </a:r>
          </a:p>
          <a:p>
            <a:pPr marL="514350" indent="-514350">
              <a:buFont typeface="+mj-lt"/>
              <a:buAutoNum type="alphaLcPeriod"/>
            </a:pPr>
            <a:endParaRPr lang="en-US" dirty="0" smtClean="0"/>
          </a:p>
          <a:p>
            <a:pPr marL="514350" indent="-514350">
              <a:buFont typeface="+mj-lt"/>
              <a:buAutoNum type="alphaLcPeriod"/>
            </a:pPr>
            <a:r>
              <a:rPr lang="en-US" dirty="0" smtClean="0"/>
              <a:t>A number line model.</a:t>
            </a:r>
          </a:p>
          <a:p>
            <a:pPr marL="514350" indent="-514350">
              <a:buFont typeface="+mj-lt"/>
              <a:buAutoNum type="alphaLcPeriod"/>
            </a:pPr>
            <a:endParaRPr lang="en-US" dirty="0" smtClean="0"/>
          </a:p>
          <a:p>
            <a:pPr marL="514350" indent="-514350">
              <a:buFont typeface="+mj-lt"/>
              <a:buAutoNum type="alphaLcPeriod"/>
            </a:pPr>
            <a:r>
              <a:rPr lang="en-US" dirty="0" smtClean="0"/>
              <a:t>Fractional multiplication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457200" cy="1828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2743200" y="3429000"/>
            <a:ext cx="457200" cy="914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Right Brace 3"/>
          <p:cNvSpPr/>
          <p:nvPr/>
        </p:nvSpPr>
        <p:spPr bwMode="auto">
          <a:xfrm rot="10800000">
            <a:off x="685800" y="2514600"/>
            <a:ext cx="685800" cy="18288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TextBox 4"/>
          <p:cNvSpPr txBox="1"/>
          <p:nvPr/>
        </p:nvSpPr>
        <p:spPr>
          <a:xfrm>
            <a:off x="381000" y="3200400"/>
            <a:ext cx="312906" cy="369332"/>
          </a:xfrm>
          <a:prstGeom prst="rect">
            <a:avLst/>
          </a:prstGeom>
          <a:noFill/>
        </p:spPr>
        <p:txBody>
          <a:bodyPr wrap="none" rtlCol="0">
            <a:spAutoFit/>
          </a:bodyPr>
          <a:lstStyle/>
          <a:p>
            <a:r>
              <a:rPr lang="en-US" dirty="0" smtClean="0"/>
              <a:t>1</a:t>
            </a:r>
            <a:endParaRPr lang="en-US" dirty="0"/>
          </a:p>
        </p:txBody>
      </p:sp>
      <p:sp>
        <p:nvSpPr>
          <p:cNvPr id="6" name="Right Brace 5"/>
          <p:cNvSpPr/>
          <p:nvPr/>
        </p:nvSpPr>
        <p:spPr bwMode="auto">
          <a:xfrm>
            <a:off x="3733800" y="3429000"/>
            <a:ext cx="914400" cy="914400"/>
          </a:xfrm>
          <a:prstGeom prst="rightBrace">
            <a:avLst>
              <a:gd name="adj1" fmla="val 8333"/>
              <a:gd name="adj2" fmla="val 4999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TextBox 6"/>
          <p:cNvSpPr txBox="1"/>
          <p:nvPr/>
        </p:nvSpPr>
        <p:spPr>
          <a:xfrm>
            <a:off x="4572000" y="3733800"/>
            <a:ext cx="505267" cy="369332"/>
          </a:xfrm>
          <a:prstGeom prst="rect">
            <a:avLst/>
          </a:prstGeom>
          <a:solidFill>
            <a:schemeClr val="bg1"/>
          </a:solidFill>
        </p:spPr>
        <p:txBody>
          <a:bodyPr wrap="none" rtlCol="0">
            <a:spAutoFit/>
          </a:bodyPr>
          <a:lstStyle/>
          <a:p>
            <a:r>
              <a:rPr lang="en-US" dirty="0" smtClean="0"/>
              <a:t>1/2</a:t>
            </a:r>
            <a:endParaRPr lang="en-US" dirty="0"/>
          </a:p>
        </p:txBody>
      </p:sp>
      <p:sp>
        <p:nvSpPr>
          <p:cNvPr id="14" name="Rectangle 13"/>
          <p:cNvSpPr/>
          <p:nvPr/>
        </p:nvSpPr>
        <p:spPr bwMode="auto">
          <a:xfrm>
            <a:off x="1828800" y="3886200"/>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2743200" y="4114800"/>
            <a:ext cx="4572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Right Brace 15"/>
          <p:cNvSpPr/>
          <p:nvPr/>
        </p:nvSpPr>
        <p:spPr bwMode="auto">
          <a:xfrm rot="10800000">
            <a:off x="1447800" y="3886200"/>
            <a:ext cx="304800" cy="4572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 name="TextBox 16"/>
          <p:cNvSpPr txBox="1"/>
          <p:nvPr/>
        </p:nvSpPr>
        <p:spPr>
          <a:xfrm>
            <a:off x="1066800" y="3886200"/>
            <a:ext cx="457200" cy="307777"/>
          </a:xfrm>
          <a:prstGeom prst="rect">
            <a:avLst/>
          </a:prstGeom>
          <a:noFill/>
        </p:spPr>
        <p:txBody>
          <a:bodyPr wrap="square" rtlCol="0">
            <a:spAutoFit/>
          </a:bodyPr>
          <a:lstStyle/>
          <a:p>
            <a:r>
              <a:rPr lang="en-US" sz="1400" dirty="0" smtClean="0"/>
              <a:t>1/4</a:t>
            </a:r>
            <a:endParaRPr lang="en-US" sz="1400" dirty="0"/>
          </a:p>
        </p:txBody>
      </p:sp>
      <p:sp>
        <p:nvSpPr>
          <p:cNvPr id="18" name="Right Brace 17"/>
          <p:cNvSpPr/>
          <p:nvPr/>
        </p:nvSpPr>
        <p:spPr bwMode="auto">
          <a:xfrm>
            <a:off x="3276600" y="4114800"/>
            <a:ext cx="304800" cy="2286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9" name="TextBox 18"/>
          <p:cNvSpPr txBox="1"/>
          <p:nvPr/>
        </p:nvSpPr>
        <p:spPr>
          <a:xfrm>
            <a:off x="3581400" y="4038600"/>
            <a:ext cx="433132" cy="307777"/>
          </a:xfrm>
          <a:prstGeom prst="rect">
            <a:avLst/>
          </a:prstGeom>
          <a:noFill/>
        </p:spPr>
        <p:txBody>
          <a:bodyPr wrap="none" rtlCol="0">
            <a:spAutoFit/>
          </a:bodyPr>
          <a:lstStyle/>
          <a:p>
            <a:r>
              <a:rPr lang="en-US" sz="1400" dirty="0" smtClean="0"/>
              <a:t>1/8</a:t>
            </a:r>
            <a:endParaRPr lang="en-US" sz="1400" dirty="0"/>
          </a:p>
        </p:txBody>
      </p:sp>
      <p:sp>
        <p:nvSpPr>
          <p:cNvPr id="20" name="TextBox 19"/>
          <p:cNvSpPr txBox="1"/>
          <p:nvPr/>
        </p:nvSpPr>
        <p:spPr>
          <a:xfrm>
            <a:off x="1828800" y="4876800"/>
            <a:ext cx="2262158" cy="369332"/>
          </a:xfrm>
          <a:prstGeom prst="rect">
            <a:avLst/>
          </a:prstGeom>
          <a:noFill/>
        </p:spPr>
        <p:txBody>
          <a:bodyPr wrap="none" rtlCol="0">
            <a:spAutoFit/>
          </a:bodyPr>
          <a:lstStyle/>
          <a:p>
            <a:r>
              <a:rPr lang="en-US" dirty="0" smtClean="0"/>
              <a:t>1/4 + 1/8 = 3/8 mile </a:t>
            </a:r>
            <a:endParaRPr lang="en-US" dirty="0"/>
          </a:p>
        </p:txBody>
      </p:sp>
      <p:sp>
        <p:nvSpPr>
          <p:cNvPr id="21" name="TextBox 20"/>
          <p:cNvSpPr txBox="1"/>
          <p:nvPr/>
        </p:nvSpPr>
        <p:spPr>
          <a:xfrm>
            <a:off x="1981200" y="1143000"/>
            <a:ext cx="5756641" cy="307777"/>
          </a:xfrm>
          <a:prstGeom prst="rect">
            <a:avLst/>
          </a:prstGeom>
          <a:noFill/>
        </p:spPr>
        <p:txBody>
          <a:bodyPr wrap="none" rtlCol="0">
            <a:spAutoFit/>
          </a:bodyPr>
          <a:lstStyle/>
          <a:p>
            <a:r>
              <a:rPr lang="en-US" sz="1400" dirty="0" smtClean="0"/>
              <a:t>We want the numerator to be divisible by </a:t>
            </a:r>
            <a:r>
              <a:rPr lang="en-US" sz="1400" dirty="0" smtClean="0"/>
              <a:t>4 </a:t>
            </a:r>
            <a:r>
              <a:rPr lang="en-US" sz="1400" dirty="0" smtClean="0"/>
              <a:t>, </a:t>
            </a:r>
            <a:r>
              <a:rPr lang="en-US" sz="1400" dirty="0" smtClean="0"/>
              <a:t>3/2 </a:t>
            </a:r>
            <a:r>
              <a:rPr lang="en-US" sz="1400" dirty="0" smtClean="0"/>
              <a:t>= </a:t>
            </a:r>
            <a:r>
              <a:rPr lang="en-US" sz="1400" dirty="0" smtClean="0"/>
              <a:t>3x4/2x4 </a:t>
            </a:r>
            <a:r>
              <a:rPr lang="en-US" sz="1400" dirty="0" smtClean="0"/>
              <a:t>= </a:t>
            </a:r>
            <a:r>
              <a:rPr lang="en-US" sz="1400" dirty="0" smtClean="0"/>
              <a:t>12/8 </a:t>
            </a:r>
            <a:endParaRPr lang="en-US" sz="1400" dirty="0"/>
          </a:p>
        </p:txBody>
      </p:sp>
      <p:cxnSp>
        <p:nvCxnSpPr>
          <p:cNvPr id="23" name="Straight Connector 22"/>
          <p:cNvCxnSpPr/>
          <p:nvPr/>
        </p:nvCxnSpPr>
        <p:spPr bwMode="auto">
          <a:xfrm>
            <a:off x="1828800" y="6172200"/>
            <a:ext cx="2743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Arc 25"/>
          <p:cNvSpPr/>
          <p:nvPr/>
        </p:nvSpPr>
        <p:spPr bwMode="auto">
          <a:xfrm>
            <a:off x="3886200" y="5715000"/>
            <a:ext cx="685800" cy="914400"/>
          </a:xfrm>
          <a:prstGeom prst="arc">
            <a:avLst>
              <a:gd name="adj1" fmla="val 10885931"/>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 name="Arc 26"/>
          <p:cNvSpPr/>
          <p:nvPr/>
        </p:nvSpPr>
        <p:spPr bwMode="auto">
          <a:xfrm>
            <a:off x="3200400" y="5715000"/>
            <a:ext cx="685800" cy="914400"/>
          </a:xfrm>
          <a:prstGeom prst="arc">
            <a:avLst>
              <a:gd name="adj1" fmla="val 10885931"/>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 name="Arc 27"/>
          <p:cNvSpPr/>
          <p:nvPr/>
        </p:nvSpPr>
        <p:spPr bwMode="auto">
          <a:xfrm>
            <a:off x="2514600" y="5715000"/>
            <a:ext cx="685800" cy="914400"/>
          </a:xfrm>
          <a:prstGeom prst="arc">
            <a:avLst>
              <a:gd name="adj1" fmla="val 10885931"/>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Arc 28"/>
          <p:cNvSpPr/>
          <p:nvPr/>
        </p:nvSpPr>
        <p:spPr bwMode="auto">
          <a:xfrm>
            <a:off x="1828800" y="5715000"/>
            <a:ext cx="685800" cy="914400"/>
          </a:xfrm>
          <a:prstGeom prst="arc">
            <a:avLst>
              <a:gd name="adj1" fmla="val 10885931"/>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 name="TextBox 30"/>
          <p:cNvSpPr txBox="1"/>
          <p:nvPr/>
        </p:nvSpPr>
        <p:spPr>
          <a:xfrm>
            <a:off x="6477000" y="4724400"/>
            <a:ext cx="184731" cy="369332"/>
          </a:xfrm>
          <a:prstGeom prst="rect">
            <a:avLst/>
          </a:prstGeom>
          <a:noFill/>
        </p:spPr>
        <p:txBody>
          <a:bodyPr wrap="none" rtlCol="0">
            <a:spAutoFit/>
          </a:bodyPr>
          <a:lstStyle/>
          <a:p>
            <a:endParaRPr lang="en-US" dirty="0"/>
          </a:p>
        </p:txBody>
      </p:sp>
      <p:sp>
        <p:nvSpPr>
          <p:cNvPr id="32" name="TextBox 31"/>
          <p:cNvSpPr txBox="1"/>
          <p:nvPr/>
        </p:nvSpPr>
        <p:spPr>
          <a:xfrm>
            <a:off x="1676400" y="6172200"/>
            <a:ext cx="312906" cy="369332"/>
          </a:xfrm>
          <a:prstGeom prst="rect">
            <a:avLst/>
          </a:prstGeom>
          <a:noFill/>
        </p:spPr>
        <p:txBody>
          <a:bodyPr wrap="none" rtlCol="0">
            <a:spAutoFit/>
          </a:bodyPr>
          <a:lstStyle/>
          <a:p>
            <a:r>
              <a:rPr lang="en-US" dirty="0" smtClean="0"/>
              <a:t>0</a:t>
            </a:r>
            <a:endParaRPr lang="en-US" dirty="0"/>
          </a:p>
        </p:txBody>
      </p:sp>
      <p:sp>
        <p:nvSpPr>
          <p:cNvPr id="33" name="TextBox 32"/>
          <p:cNvSpPr txBox="1"/>
          <p:nvPr/>
        </p:nvSpPr>
        <p:spPr>
          <a:xfrm>
            <a:off x="3505200" y="6172200"/>
            <a:ext cx="312906" cy="369332"/>
          </a:xfrm>
          <a:prstGeom prst="rect">
            <a:avLst/>
          </a:prstGeom>
          <a:noFill/>
        </p:spPr>
        <p:txBody>
          <a:bodyPr wrap="none" rtlCol="0">
            <a:spAutoFit/>
          </a:bodyPr>
          <a:lstStyle/>
          <a:p>
            <a:r>
              <a:rPr lang="en-US" dirty="0" smtClean="0"/>
              <a:t>1</a:t>
            </a:r>
            <a:endParaRPr lang="en-US" dirty="0"/>
          </a:p>
        </p:txBody>
      </p:sp>
      <p:sp>
        <p:nvSpPr>
          <p:cNvPr id="34" name="TextBox 33"/>
          <p:cNvSpPr txBox="1"/>
          <p:nvPr/>
        </p:nvSpPr>
        <p:spPr>
          <a:xfrm>
            <a:off x="4267200" y="6172200"/>
            <a:ext cx="697627" cy="369332"/>
          </a:xfrm>
          <a:prstGeom prst="rect">
            <a:avLst/>
          </a:prstGeom>
          <a:noFill/>
        </p:spPr>
        <p:txBody>
          <a:bodyPr wrap="none" rtlCol="0">
            <a:spAutoFit/>
          </a:bodyPr>
          <a:lstStyle/>
          <a:p>
            <a:r>
              <a:rPr lang="en-US" dirty="0" smtClean="0"/>
              <a:t>1 1/2</a:t>
            </a:r>
            <a:endParaRPr lang="en-US" dirty="0"/>
          </a:p>
        </p:txBody>
      </p:sp>
      <p:sp>
        <p:nvSpPr>
          <p:cNvPr id="35" name="TextBox 34"/>
          <p:cNvSpPr txBox="1"/>
          <p:nvPr/>
        </p:nvSpPr>
        <p:spPr>
          <a:xfrm>
            <a:off x="2286000" y="6172200"/>
            <a:ext cx="505267" cy="369332"/>
          </a:xfrm>
          <a:prstGeom prst="rect">
            <a:avLst/>
          </a:prstGeom>
          <a:noFill/>
        </p:spPr>
        <p:txBody>
          <a:bodyPr wrap="none" rtlCol="0">
            <a:spAutoFit/>
          </a:bodyPr>
          <a:lstStyle/>
          <a:p>
            <a:r>
              <a:rPr lang="en-US" dirty="0" smtClean="0"/>
              <a:t>3/8</a:t>
            </a:r>
            <a:endParaRPr lang="en-US" dirty="0"/>
          </a:p>
        </p:txBody>
      </p:sp>
      <p:cxnSp>
        <p:nvCxnSpPr>
          <p:cNvPr id="37" name="Straight Connector 36"/>
          <p:cNvCxnSpPr>
            <a:stCxn id="34" idx="0"/>
          </p:cNvCxnSpPr>
          <p:nvPr/>
        </p:nvCxnSpPr>
        <p:spPr bwMode="auto">
          <a:xfrm>
            <a:off x="4616014" y="6172200"/>
            <a:ext cx="14799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838200" y="6172200"/>
            <a:ext cx="10227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solidFill>
                  <a:schemeClr val="tx1"/>
                </a:solidFill>
              </a:rPr>
              <a:t>The distance between Rosa’s house and her school is 1 and 1/2 miles. She ran 1/4 of the way to school. How many miles did she run?</a:t>
            </a:r>
            <a:endParaRPr lang="en-US" sz="2800" b="0" dirty="0">
              <a:solidFill>
                <a:schemeClr val="tx1"/>
              </a:solidFill>
            </a:endParaRPr>
          </a:p>
        </p:txBody>
      </p:sp>
      <p:sp>
        <p:nvSpPr>
          <p:cNvPr id="3" name="Content Placeholder 2"/>
          <p:cNvSpPr>
            <a:spLocks noGrp="1"/>
          </p:cNvSpPr>
          <p:nvPr>
            <p:ph idx="1"/>
          </p:nvPr>
        </p:nvSpPr>
        <p:spPr/>
        <p:txBody>
          <a:bodyPr/>
          <a:lstStyle/>
          <a:p>
            <a:pPr>
              <a:buNone/>
            </a:pPr>
            <a:r>
              <a:rPr lang="en-US" dirty="0" smtClean="0"/>
              <a:t>	This third task also requires subdivision but  it also involves multiplying a fraction and a mixed number. This has the pitfall that when you divide each half mile and obtain 12 parts, each part is 1/8 and not 1/12.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Apply and extend previous understandings of division to divide unit fractions by whole numbers and whole numbers by unit fractions.</a:t>
            </a:r>
            <a:endParaRPr lang="en-US" sz="2400" dirty="0"/>
          </a:p>
        </p:txBody>
      </p:sp>
      <p:sp>
        <p:nvSpPr>
          <p:cNvPr id="3" name="Content Placeholder 2"/>
          <p:cNvSpPr>
            <a:spLocks noGrp="1"/>
          </p:cNvSpPr>
          <p:nvPr>
            <p:ph idx="1"/>
          </p:nvPr>
        </p:nvSpPr>
        <p:spPr/>
        <p:txBody>
          <a:bodyPr/>
          <a:lstStyle/>
          <a:p>
            <a:pPr lvl="3"/>
            <a:endParaRPr lang="en-US" sz="2400" dirty="0" smtClean="0"/>
          </a:p>
          <a:p>
            <a:pPr marL="342900" lvl="3" indent="-342900">
              <a:buSzPct val="75000"/>
              <a:buNone/>
            </a:pPr>
            <a:r>
              <a:rPr lang="en-US" sz="2400" dirty="0" smtClean="0"/>
              <a:t>	</a:t>
            </a:r>
            <a:r>
              <a:rPr lang="en-US" sz="2400" b="1" dirty="0" smtClean="0"/>
              <a:t>Interpret division of a unit fraction by a non-zero whole number, and compute such quotients. For example, create a story context for (1/3)÷4 , and use a visual fraction model to show the quotient. Use the relationship between multiplication and division to explain that (1/3)÷4=1/12 because (1/12)×4=1/3 </a:t>
            </a:r>
            <a:r>
              <a:rPr lang="en-US" b="1" dirty="0" smtClean="0"/>
              <a: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Interpret division of a whole number by a unit fraction, and compute such quotients</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800" b="1" dirty="0" smtClean="0"/>
              <a:t>For example, create a story context for 4÷(1/5) , and use a visual fraction model to show the quotient. Use the relationship between multiplication and division to explain that 4÷(1/5)=20 because 20×(1/5)=4 .</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Solve real world problems involving division of unit fractions by non-zero whole numbers and division of whole numbers by unit fractions,</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b="1" dirty="0" smtClean="0"/>
              <a:t>Use visual fraction models and equations to represent the problem. For example, how much chocolate will each person get if 3 people share 1/2 lb of chocolate equally? How many 1/3-cup servings are in 2 cups of raisins?</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880360"/>
          <a:ext cx="6096000" cy="1097280"/>
        </p:xfrm>
        <a:graphic>
          <a:graphicData uri="http://schemas.openxmlformats.org/drawingml/2006/table">
            <a:tbl>
              <a:tblPr/>
              <a:tblGrid>
                <a:gridCol w="1016000"/>
                <a:gridCol w="1016000"/>
                <a:gridCol w="1016000"/>
                <a:gridCol w="1016000"/>
                <a:gridCol w="1016000"/>
                <a:gridCol w="1016000"/>
              </a:tblGrid>
              <a:tr h="0">
                <a:tc>
                  <a:txBody>
                    <a:bodyPr/>
                    <a:lstStyle/>
                    <a:p>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A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B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C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D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E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a:t>Yellow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1 part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2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3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4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6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a:t>Blue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2 part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3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dirty="0"/>
                        <a:t>6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a:t>6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dirty="0"/>
                        <a:t>9 parts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2945" name="Rectangle 1"/>
          <p:cNvSpPr>
            <a:spLocks noChangeArrowheads="1"/>
          </p:cNvSpPr>
          <p:nvPr/>
        </p:nvSpPr>
        <p:spPr bwMode="auto">
          <a:xfrm>
            <a:off x="381000" y="928301"/>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The students in Ms. Baca’s art class were mixing yellow and blue paint. She told them that two mixtures will be the same shade of green if the blue and yellow paint are in the same ratio. The table below shows the different mixtures of paint that the students made.</a:t>
            </a:r>
          </a:p>
        </p:txBody>
      </p:sp>
      <p:sp>
        <p:nvSpPr>
          <p:cNvPr id="4" name="Rectangle 3"/>
          <p:cNvSpPr/>
          <p:nvPr/>
        </p:nvSpPr>
        <p:spPr>
          <a:xfrm>
            <a:off x="1524000" y="4038600"/>
            <a:ext cx="6096000" cy="2862322"/>
          </a:xfrm>
          <a:prstGeom prst="rect">
            <a:avLst/>
          </a:prstGeom>
        </p:spPr>
        <p:txBody>
          <a:bodyPr wrap="square">
            <a:spAutoFit/>
          </a:bodyPr>
          <a:lstStyle/>
          <a:p>
            <a:endParaRPr lang="en-US" dirty="0" smtClean="0"/>
          </a:p>
          <a:p>
            <a:r>
              <a:rPr lang="en-US" dirty="0" smtClean="0"/>
              <a:t>How many different shades of paint did the students make?</a:t>
            </a:r>
          </a:p>
          <a:p>
            <a:endParaRPr lang="en-US" dirty="0" smtClean="0"/>
          </a:p>
          <a:p>
            <a:r>
              <a:rPr lang="en-US" dirty="0" smtClean="0"/>
              <a:t/>
            </a:r>
            <a:br>
              <a:rPr lang="en-US" dirty="0" smtClean="0"/>
            </a:br>
            <a:r>
              <a:rPr lang="en-US" dirty="0" smtClean="0"/>
              <a:t>Some of the shades of paint were bluer than others. Which mixture(s) were the bluest? Show your work or explain how you know.</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Carefully plot a point for each mixture on a coordinate plane like the one that is shown in the figure. (Graph paper might help.)</a:t>
            </a:r>
            <a:endParaRPr lang="en-US" sz="2400" dirty="0"/>
          </a:p>
        </p:txBody>
      </p:sp>
      <p:sp>
        <p:nvSpPr>
          <p:cNvPr id="3" name="Content Placeholder 2"/>
          <p:cNvSpPr>
            <a:spLocks noGrp="1"/>
          </p:cNvSpPr>
          <p:nvPr>
            <p:ph idx="1"/>
          </p:nvPr>
        </p:nvSpPr>
        <p:spPr/>
        <p:txBody>
          <a:bodyPr/>
          <a:lstStyle/>
          <a:p>
            <a:r>
              <a:rPr lang="en-US" dirty="0" smtClean="0"/>
              <a:t/>
            </a:r>
            <a:br>
              <a:rPr lang="en-US" dirty="0" smtClean="0"/>
            </a:br>
            <a:endParaRPr lang="en-US" dirty="0" smtClean="0"/>
          </a:p>
          <a:p>
            <a:endParaRPr lang="en-US" dirty="0"/>
          </a:p>
        </p:txBody>
      </p:sp>
      <p:graphicFrame>
        <p:nvGraphicFramePr>
          <p:cNvPr id="4" name="Object 3"/>
          <p:cNvGraphicFramePr>
            <a:graphicFrameLocks noChangeAspect="1"/>
          </p:cNvGraphicFramePr>
          <p:nvPr/>
        </p:nvGraphicFramePr>
        <p:xfrm>
          <a:off x="3062288" y="2205038"/>
          <a:ext cx="3019425" cy="2447925"/>
        </p:xfrm>
        <a:graphic>
          <a:graphicData uri="http://schemas.openxmlformats.org/presentationml/2006/ole">
            <p:oleObj spid="_x0000_s83970" name="Bitmap Image" r:id="rId3" imgW="3019048" imgH="2448267" progId="PBrush">
              <p:embed/>
            </p:oleObj>
          </a:graphicData>
        </a:graphic>
      </p:graphicFrame>
      <p:sp>
        <p:nvSpPr>
          <p:cNvPr id="839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cs typeface="Arial" charset="0"/>
              </a:rPr>
              <a:t>Carefully plot a point for each mixture on a coordinate plane like the one that is shown in the figure. (Graph paper might help.)</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endParaRPr kumimoji="0" lang="en-US" sz="13900" b="0" i="0" u="none" strike="noStrike" cap="none" normalizeH="0" baseline="0" smtClean="0">
              <a:ln>
                <a:noFill/>
              </a:ln>
              <a:solidFill>
                <a:schemeClr val="tx1"/>
              </a:solidFill>
              <a:effectLst/>
              <a:latin typeface="Arial" charset="0"/>
              <a:cs typeface="Arial" charset="0"/>
            </a:endParaRPr>
          </a:p>
        </p:txBody>
      </p:sp>
      <p:pic>
        <p:nvPicPr>
          <p:cNvPr id="83972" name="Picture 4" descr="http://illustrativemathematics.org/images/7.RP.2.a_Art_Class_Variation_1_figure_1.jpg"/>
          <p:cNvPicPr>
            <a:picLocks noChangeAspect="1" noChangeArrowheads="1"/>
          </p:cNvPicPr>
          <p:nvPr/>
        </p:nvPicPr>
        <p:blipFill>
          <a:blip r:embed="rId4" cstate="print"/>
          <a:srcRect/>
          <a:stretch>
            <a:fillRect/>
          </a:stretch>
        </p:blipFill>
        <p:spPr bwMode="auto">
          <a:xfrm>
            <a:off x="1143000" y="2971800"/>
            <a:ext cx="4114800" cy="2895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924800" cy="990600"/>
          </a:xfrm>
        </p:spPr>
        <p:txBody>
          <a:bodyPr/>
          <a:lstStyle/>
          <a:p>
            <a:r>
              <a:rPr lang="en-US" sz="1400" dirty="0" smtClean="0"/>
              <a:t>The students made two different shades: mixtures A and C are the same, and mixtures B, D, and E are the same. </a:t>
            </a:r>
            <a:br>
              <a:rPr lang="en-US" sz="1400" dirty="0" smtClean="0"/>
            </a:br>
            <a:r>
              <a:rPr lang="en-US" sz="1400" dirty="0" smtClean="0"/>
              <a:t/>
            </a:r>
            <a:br>
              <a:rPr lang="en-US" sz="1400" dirty="0" smtClean="0"/>
            </a:br>
            <a:r>
              <a:rPr lang="en-US" sz="1400" dirty="0" smtClean="0"/>
              <a:t>To make A and C, you add 2 parts blue to 1 part yellow. To make mixtures B, D, and E, you add 3/2 parts blue to 1 part yellow. Mixtures A and C are the bluest because you add more blue paint to the same amount of yellow paint.</a:t>
            </a:r>
            <a:br>
              <a:rPr lang="en-US" sz="1400" dirty="0" smtClean="0"/>
            </a:br>
            <a:endParaRPr lang="en-US" sz="1400" dirty="0"/>
          </a:p>
        </p:txBody>
      </p:sp>
      <p:graphicFrame>
        <p:nvGraphicFramePr>
          <p:cNvPr id="4" name="Content Placeholder 3"/>
          <p:cNvGraphicFramePr>
            <a:graphicFrameLocks noChangeAspect="1"/>
          </p:cNvGraphicFramePr>
          <p:nvPr>
            <p:ph idx="1"/>
          </p:nvPr>
        </p:nvGraphicFramePr>
        <p:xfrm>
          <a:off x="2822575" y="2362200"/>
          <a:ext cx="3724275" cy="3724275"/>
        </p:xfrm>
        <a:graphic>
          <a:graphicData uri="http://schemas.openxmlformats.org/presentationml/2006/ole">
            <p:oleObj spid="_x0000_s84994" name="Bitmap Image" r:id="rId3" imgW="1800476" imgH="1800476" progId="PBrush">
              <p:embed/>
            </p:oleObj>
          </a:graphicData>
        </a:graphic>
      </p:graphicFrame>
      <p:pic>
        <p:nvPicPr>
          <p:cNvPr id="84996" name="Picture 4" descr="http://illustrativemathematics.org/images/7.RP.2.a_Art_Class_Variation_1_figure_2.jpg"/>
          <p:cNvPicPr>
            <a:picLocks noChangeAspect="1" noChangeArrowheads="1"/>
          </p:cNvPicPr>
          <p:nvPr/>
        </p:nvPicPr>
        <p:blipFill>
          <a:blip r:embed="rId4" cstate="print"/>
          <a:srcRect/>
          <a:stretch>
            <a:fillRect/>
          </a:stretch>
        </p:blipFill>
        <p:spPr bwMode="auto">
          <a:xfrm>
            <a:off x="2590800" y="2971800"/>
            <a:ext cx="3657600" cy="3200400"/>
          </a:xfrm>
          <a:prstGeom prst="rect">
            <a:avLst/>
          </a:prstGeom>
          <a:noFill/>
        </p:spPr>
      </p:pic>
      <p:sp>
        <p:nvSpPr>
          <p:cNvPr id="6" name="TextBox 5"/>
          <p:cNvSpPr txBox="1"/>
          <p:nvPr/>
        </p:nvSpPr>
        <p:spPr>
          <a:xfrm>
            <a:off x="6096000" y="4343400"/>
            <a:ext cx="2819400" cy="738664"/>
          </a:xfrm>
          <a:prstGeom prst="rect">
            <a:avLst/>
          </a:prstGeom>
          <a:noFill/>
        </p:spPr>
        <p:txBody>
          <a:bodyPr wrap="square" rtlCol="0">
            <a:spAutoFit/>
          </a:bodyPr>
          <a:lstStyle/>
          <a:p>
            <a:r>
              <a:rPr lang="en-US" sz="1400" dirty="0" smtClean="0"/>
              <a:t>If two mixtures are the same shade, they lie on the same line through the point (0,0).</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Lorenzo Valley Graduation</a:t>
            </a:r>
            <a:endParaRPr lang="en-US" dirty="0"/>
          </a:p>
        </p:txBody>
      </p:sp>
      <p:sp>
        <p:nvSpPr>
          <p:cNvPr id="3" name="Content Placeholder 2"/>
          <p:cNvSpPr>
            <a:spLocks noGrp="1"/>
          </p:cNvSpPr>
          <p:nvPr>
            <p:ph idx="1"/>
          </p:nvPr>
        </p:nvSpPr>
        <p:spPr/>
        <p:txBody>
          <a:bodyPr/>
          <a:lstStyle/>
          <a:p>
            <a:pPr>
              <a:buNone/>
            </a:pPr>
            <a:r>
              <a:rPr lang="en-US" dirty="0" smtClean="0"/>
              <a:t>	The SLV High School graduation started at 1:00PM. After some speeches, the principal started reading off the names of the students, alphabetically by last name. When he finishes, the graduation will end.</a:t>
            </a:r>
          </a:p>
          <a:p>
            <a:pPr>
              <a:buNone/>
            </a:pPr>
            <a:r>
              <a:rPr lang="en-US" dirty="0" smtClean="0"/>
              <a:t>	Estimate when the graduation will end.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descr="C:\Users\John\Pictures\MP Navigator EX\2012_03_11\marilyn.jpg"/>
          <p:cNvPicPr>
            <a:picLocks noChangeAspect="1" noChangeArrowheads="1"/>
          </p:cNvPicPr>
          <p:nvPr/>
        </p:nvPicPr>
        <p:blipFill>
          <a:blip r:embed="rId2" cstate="print"/>
          <a:srcRect/>
          <a:stretch>
            <a:fillRect/>
          </a:stretch>
        </p:blipFill>
        <p:spPr bwMode="auto">
          <a:xfrm>
            <a:off x="2514600" y="457200"/>
            <a:ext cx="4038600" cy="5791200"/>
          </a:xfrm>
          <a:prstGeom prst="rect">
            <a:avLst/>
          </a:prstGeom>
          <a:noFill/>
        </p:spPr>
      </p:pic>
      <p:sp>
        <p:nvSpPr>
          <p:cNvPr id="3" name="TextBox 2"/>
          <p:cNvSpPr txBox="1"/>
          <p:nvPr/>
        </p:nvSpPr>
        <p:spPr>
          <a:xfrm>
            <a:off x="2895600" y="4572000"/>
            <a:ext cx="990600" cy="307777"/>
          </a:xfrm>
          <a:prstGeom prst="rect">
            <a:avLst/>
          </a:prstGeom>
          <a:solidFill>
            <a:schemeClr val="bg1"/>
          </a:solidFill>
        </p:spPr>
        <p:txBody>
          <a:bodyPr wrap="square" rtlCol="0">
            <a:spAutoFit/>
          </a:bodyPr>
          <a:lstStyle/>
          <a:p>
            <a:r>
              <a:rPr lang="en-US" sz="1400" dirty="0" smtClean="0"/>
              <a:t>   $40.00</a:t>
            </a:r>
            <a:endParaRPr lang="en-US" sz="1400" dirty="0"/>
          </a:p>
        </p:txBody>
      </p:sp>
      <p:sp>
        <p:nvSpPr>
          <p:cNvPr id="4" name="TextBox 3"/>
          <p:cNvSpPr txBox="1"/>
          <p:nvPr/>
        </p:nvSpPr>
        <p:spPr>
          <a:xfrm>
            <a:off x="4419600" y="4572000"/>
            <a:ext cx="838200" cy="307777"/>
          </a:xfrm>
          <a:prstGeom prst="rect">
            <a:avLst/>
          </a:prstGeom>
          <a:solidFill>
            <a:schemeClr val="bg1"/>
          </a:solidFill>
        </p:spPr>
        <p:txBody>
          <a:bodyPr wrap="square" rtlCol="0">
            <a:spAutoFit/>
          </a:bodyPr>
          <a:lstStyle/>
          <a:p>
            <a:r>
              <a:rPr lang="en-US" sz="1400" dirty="0" smtClean="0"/>
              <a:t>$20.00</a:t>
            </a:r>
            <a:endParaRPr lang="en-US" sz="1400" dirty="0"/>
          </a:p>
        </p:txBody>
      </p:sp>
      <p:sp>
        <p:nvSpPr>
          <p:cNvPr id="5" name="TextBox 4"/>
          <p:cNvSpPr txBox="1"/>
          <p:nvPr/>
        </p:nvSpPr>
        <p:spPr>
          <a:xfrm>
            <a:off x="4724400" y="4800600"/>
            <a:ext cx="883690" cy="307777"/>
          </a:xfrm>
          <a:prstGeom prst="rect">
            <a:avLst/>
          </a:prstGeom>
          <a:solidFill>
            <a:schemeClr val="bg1"/>
          </a:solidFill>
        </p:spPr>
        <p:txBody>
          <a:bodyPr wrap="square" rtlCol="0">
            <a:spAutoFit/>
          </a:bodyPr>
          <a:lstStyle/>
          <a:p>
            <a:r>
              <a:rPr lang="en-US" sz="1400" dirty="0" smtClean="0"/>
              <a:t>$30.00</a:t>
            </a:r>
            <a:endParaRPr lang="en-US" sz="1400" dirty="0"/>
          </a:p>
        </p:txBody>
      </p:sp>
      <p:sp>
        <p:nvSpPr>
          <p:cNvPr id="7" name="TextBox 6"/>
          <p:cNvSpPr txBox="1"/>
          <p:nvPr/>
        </p:nvSpPr>
        <p:spPr>
          <a:xfrm>
            <a:off x="2971800" y="5029200"/>
            <a:ext cx="914400" cy="307777"/>
          </a:xfrm>
          <a:prstGeom prst="rect">
            <a:avLst/>
          </a:prstGeom>
          <a:solidFill>
            <a:schemeClr val="bg1"/>
          </a:solidFill>
        </p:spPr>
        <p:txBody>
          <a:bodyPr wrap="square" rtlCol="0">
            <a:spAutoFit/>
          </a:bodyPr>
          <a:lstStyle/>
          <a:p>
            <a:r>
              <a:rPr lang="en-US" sz="1400" dirty="0" smtClean="0"/>
              <a:t>$10.00  </a:t>
            </a:r>
            <a:endParaRPr lang="en-US" sz="1400" dirty="0"/>
          </a:p>
        </p:txBody>
      </p:sp>
      <p:sp>
        <p:nvSpPr>
          <p:cNvPr id="8" name="TextBox 7"/>
          <p:cNvSpPr txBox="1"/>
          <p:nvPr/>
        </p:nvSpPr>
        <p:spPr>
          <a:xfrm>
            <a:off x="3048000" y="5257800"/>
            <a:ext cx="1066800" cy="307777"/>
          </a:xfrm>
          <a:prstGeom prst="rect">
            <a:avLst/>
          </a:prstGeom>
          <a:solidFill>
            <a:schemeClr val="bg1"/>
          </a:solidFill>
        </p:spPr>
        <p:txBody>
          <a:bodyPr wrap="square" rtlCol="0">
            <a:spAutoFit/>
          </a:bodyPr>
          <a:lstStyle/>
          <a:p>
            <a:r>
              <a:rPr lang="en-US" sz="1400" dirty="0" smtClean="0"/>
              <a:t>$90.00 ,</a:t>
            </a:r>
            <a:endParaRPr lang="en-US" sz="1400" dirty="0"/>
          </a:p>
        </p:txBody>
      </p:sp>
      <p:sp>
        <p:nvSpPr>
          <p:cNvPr id="9" name="TextBox 8"/>
          <p:cNvSpPr txBox="1"/>
          <p:nvPr/>
        </p:nvSpPr>
        <p:spPr>
          <a:xfrm>
            <a:off x="2819400" y="6172200"/>
            <a:ext cx="25908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905000" y="1371600"/>
          <a:ext cx="10317663" cy="7976588"/>
        </p:xfrm>
        <a:graphic>
          <a:graphicData uri="http://schemas.openxmlformats.org/presentationml/2006/ole">
            <p:oleObj spid="_x0000_s118786" name="Acrobat Document" r:id="rId3" imgW="7542857" imgH="5830114" progId="AcroExch.Document.7">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descr="C:\Users\John\Pictures\MP Navigator EX\2012_03_11\marilyn.jpg"/>
          <p:cNvPicPr>
            <a:picLocks noChangeAspect="1" noChangeArrowheads="1"/>
          </p:cNvPicPr>
          <p:nvPr/>
        </p:nvPicPr>
        <p:blipFill>
          <a:blip r:embed="rId2" cstate="print"/>
          <a:srcRect/>
          <a:stretch>
            <a:fillRect/>
          </a:stretch>
        </p:blipFill>
        <p:spPr bwMode="auto">
          <a:xfrm>
            <a:off x="2590800" y="457200"/>
            <a:ext cx="4038600" cy="5791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457200" y="2057400"/>
          <a:ext cx="8449550" cy="2209800"/>
        </p:xfrm>
        <a:graphic>
          <a:graphicData uri="http://schemas.openxmlformats.org/presentationml/2006/ole">
            <p:oleObj spid="_x0000_s99330" name="Acrobat Document" r:id="rId3" imgW="5619048" imgH="990738" progId="AcroExch.Document.7">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solidFill>
                  <a:schemeClr val="tx1"/>
                </a:solidFill>
              </a:rPr>
              <a:t>The distance between Rosa’s house and her school is 3/4 mile. She ran 1/3 of the way to school. How many miles did she run?</a:t>
            </a:r>
            <a:endParaRPr lang="en-US" sz="2400" b="0" dirty="0">
              <a:solidFill>
                <a:schemeClr val="tx1"/>
              </a:solidFill>
            </a:endParaRPr>
          </a:p>
        </p:txBody>
      </p:sp>
      <p:sp>
        <p:nvSpPr>
          <p:cNvPr id="3" name="Content Placeholder 2"/>
          <p:cNvSpPr>
            <a:spLocks noGrp="1"/>
          </p:cNvSpPr>
          <p:nvPr>
            <p:ph idx="1"/>
          </p:nvPr>
        </p:nvSpPr>
        <p:spPr/>
        <p:txBody>
          <a:bodyPr/>
          <a:lstStyle/>
          <a:p>
            <a:pPr>
              <a:buNone/>
            </a:pPr>
            <a:r>
              <a:rPr lang="en-US" dirty="0" smtClean="0"/>
              <a:t>Solve the problem in 3 different ways:</a:t>
            </a:r>
          </a:p>
          <a:p>
            <a:pPr marL="514350" indent="-514350">
              <a:buFont typeface="+mj-lt"/>
              <a:buAutoNum type="alphaLcPeriod"/>
            </a:pPr>
            <a:r>
              <a:rPr lang="en-US" dirty="0" smtClean="0"/>
              <a:t>Use a bar or ribbon graph model.</a:t>
            </a:r>
          </a:p>
          <a:p>
            <a:pPr marL="514350" indent="-514350">
              <a:buFont typeface="+mj-lt"/>
              <a:buAutoNum type="alphaLcPeriod"/>
            </a:pPr>
            <a:endParaRPr lang="en-US" dirty="0" smtClean="0"/>
          </a:p>
          <a:p>
            <a:pPr marL="514350" indent="-514350">
              <a:buFont typeface="+mj-lt"/>
              <a:buAutoNum type="alphaLcPeriod"/>
            </a:pPr>
            <a:r>
              <a:rPr lang="en-US" dirty="0" smtClean="0"/>
              <a:t>Use a number line model.</a:t>
            </a:r>
          </a:p>
          <a:p>
            <a:pPr marL="514350" indent="-514350">
              <a:buFont typeface="+mj-lt"/>
              <a:buAutoNum type="alphaLcPeriod"/>
            </a:pPr>
            <a:endParaRPr lang="en-US" dirty="0" smtClean="0"/>
          </a:p>
          <a:p>
            <a:pPr marL="514350" indent="-514350">
              <a:buFont typeface="+mj-lt"/>
              <a:buAutoNum type="alphaLcPeriod"/>
            </a:pPr>
            <a:r>
              <a:rPr lang="en-US" dirty="0" smtClean="0"/>
              <a:t>Use fractional multiplication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http://illustrativemathematics.org/images/5.NF.6_running_to_school_sol_2.jpg"/>
          <p:cNvPicPr>
            <a:picLocks noChangeAspect="1" noChangeArrowheads="1"/>
          </p:cNvPicPr>
          <p:nvPr/>
        </p:nvPicPr>
        <p:blipFill>
          <a:blip r:embed="rId2" cstate="print"/>
          <a:srcRect/>
          <a:stretch>
            <a:fillRect/>
          </a:stretch>
        </p:blipFill>
        <p:spPr bwMode="auto">
          <a:xfrm>
            <a:off x="1828800" y="2895600"/>
            <a:ext cx="2857500" cy="895350"/>
          </a:xfrm>
          <a:prstGeom prst="rect">
            <a:avLst/>
          </a:prstGeom>
          <a:noFill/>
        </p:spPr>
      </p:pic>
      <p:pic>
        <p:nvPicPr>
          <p:cNvPr id="90117" name="Picture 5" descr="http://illustrativemathematics.org/images/5.NF.6_running_to_school_sol_3.jpg"/>
          <p:cNvPicPr>
            <a:picLocks noChangeAspect="1" noChangeArrowheads="1"/>
          </p:cNvPicPr>
          <p:nvPr/>
        </p:nvPicPr>
        <p:blipFill>
          <a:blip r:embed="rId3" cstate="print"/>
          <a:srcRect/>
          <a:stretch>
            <a:fillRect/>
          </a:stretch>
        </p:blipFill>
        <p:spPr bwMode="auto">
          <a:xfrm>
            <a:off x="1828800" y="4495800"/>
            <a:ext cx="2857500" cy="847726"/>
          </a:xfrm>
          <a:prstGeom prst="rect">
            <a:avLst/>
          </a:prstGeom>
          <a:noFill/>
        </p:spPr>
      </p:pic>
      <p:pic>
        <p:nvPicPr>
          <p:cNvPr id="90118" name="Picture 6" descr="http://illustrativemathematics.org/images/5.NF.6_running_to_school_sol_4.jpg"/>
          <p:cNvPicPr>
            <a:picLocks noChangeAspect="1" noChangeArrowheads="1"/>
          </p:cNvPicPr>
          <p:nvPr/>
        </p:nvPicPr>
        <p:blipFill>
          <a:blip r:embed="rId4" cstate="print"/>
          <a:srcRect/>
          <a:stretch>
            <a:fillRect/>
          </a:stretch>
        </p:blipFill>
        <p:spPr bwMode="auto">
          <a:xfrm>
            <a:off x="1752600" y="5410200"/>
            <a:ext cx="2857500" cy="790575"/>
          </a:xfrm>
          <a:prstGeom prst="rect">
            <a:avLst/>
          </a:prstGeom>
          <a:noFill/>
        </p:spPr>
      </p:pic>
      <p:pic>
        <p:nvPicPr>
          <p:cNvPr id="90120" name="Picture 8" descr="http://illustrativemathematics.org/images/5.NF.6_running_to_school_sol_1.jpg"/>
          <p:cNvPicPr>
            <a:picLocks noChangeAspect="1" noChangeArrowheads="1"/>
          </p:cNvPicPr>
          <p:nvPr/>
        </p:nvPicPr>
        <p:blipFill>
          <a:blip r:embed="rId5" cstate="print"/>
          <a:srcRect/>
          <a:stretch>
            <a:fillRect/>
          </a:stretch>
        </p:blipFill>
        <p:spPr bwMode="auto">
          <a:xfrm>
            <a:off x="1828800" y="1676400"/>
            <a:ext cx="2857500" cy="1066800"/>
          </a:xfrm>
          <a:prstGeom prst="rect">
            <a:avLst/>
          </a:prstGeom>
          <a:noFill/>
        </p:spPr>
      </p:pic>
      <p:sp>
        <p:nvSpPr>
          <p:cNvPr id="10" name="Right Brace 9"/>
          <p:cNvSpPr/>
          <p:nvPr/>
        </p:nvSpPr>
        <p:spPr bwMode="auto">
          <a:xfrm>
            <a:off x="5105400" y="2057400"/>
            <a:ext cx="457200" cy="1371600"/>
          </a:xfrm>
          <a:prstGeom prst="rightBrace">
            <a:avLst>
              <a:gd name="adj1" fmla="val 8333"/>
              <a:gd name="adj2" fmla="val 4748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5715000" y="2514600"/>
            <a:ext cx="1300356" cy="369332"/>
          </a:xfrm>
          <a:prstGeom prst="rect">
            <a:avLst/>
          </a:prstGeom>
          <a:noFill/>
        </p:spPr>
        <p:txBody>
          <a:bodyPr wrap="none" rtlCol="0">
            <a:spAutoFit/>
          </a:bodyPr>
          <a:lstStyle/>
          <a:p>
            <a:r>
              <a:rPr lang="en-US" dirty="0" smtClean="0"/>
              <a:t>Bar Model</a:t>
            </a:r>
            <a:endParaRPr lang="en-US" dirty="0"/>
          </a:p>
        </p:txBody>
      </p:sp>
      <p:sp>
        <p:nvSpPr>
          <p:cNvPr id="12" name="Right Brace 11"/>
          <p:cNvSpPr/>
          <p:nvPr/>
        </p:nvSpPr>
        <p:spPr bwMode="auto">
          <a:xfrm>
            <a:off x="4876800" y="4648200"/>
            <a:ext cx="533400" cy="15240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5638800" y="5257800"/>
            <a:ext cx="1595309" cy="369332"/>
          </a:xfrm>
          <a:prstGeom prst="rect">
            <a:avLst/>
          </a:prstGeom>
          <a:noFill/>
        </p:spPr>
        <p:txBody>
          <a:bodyPr wrap="none" rtlCol="0">
            <a:spAutoFit/>
          </a:bodyPr>
          <a:lstStyle/>
          <a:p>
            <a:r>
              <a:rPr lang="en-US" dirty="0" smtClean="0"/>
              <a:t>Number Line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distance between Rosa’s house and her school is 3/4 mile. She ran 1/3 of the way to school. How many miles did she run?</a:t>
            </a:r>
            <a:endParaRPr lang="en-US" sz="2400" dirty="0"/>
          </a:p>
        </p:txBody>
      </p:sp>
      <p:sp>
        <p:nvSpPr>
          <p:cNvPr id="3" name="Content Placeholder 2"/>
          <p:cNvSpPr>
            <a:spLocks noGrp="1"/>
          </p:cNvSpPr>
          <p:nvPr>
            <p:ph idx="1"/>
          </p:nvPr>
        </p:nvSpPr>
        <p:spPr/>
        <p:txBody>
          <a:bodyPr/>
          <a:lstStyle/>
          <a:p>
            <a:pPr>
              <a:buNone/>
            </a:pPr>
            <a:r>
              <a:rPr lang="en-US" dirty="0" smtClean="0"/>
              <a:t>	This problem does not require subdivision of the unit fraction, 1/4, in order to find 1/3 of 3/4 since it is naturally composed of 3 pieces. Students readily can solve this problem with a bar graph or number line</a:t>
            </a:r>
          </a:p>
          <a:p>
            <a:pPr>
              <a:buNone/>
            </a:pPr>
            <a:r>
              <a:rPr lang="en-US" dirty="0" smtClean="0"/>
              <a:t>	model.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distance between Rosa’s house and her school is 3/4 mile. She ran 1/5 of the way to school. How many miles did she run?</a:t>
            </a:r>
            <a:endParaRPr lang="en-US" sz="2400" dirty="0"/>
          </a:p>
        </p:txBody>
      </p:sp>
      <p:sp>
        <p:nvSpPr>
          <p:cNvPr id="3" name="Content Placeholder 2"/>
          <p:cNvSpPr>
            <a:spLocks noGrp="1"/>
          </p:cNvSpPr>
          <p:nvPr>
            <p:ph idx="1"/>
          </p:nvPr>
        </p:nvSpPr>
        <p:spPr/>
        <p:txBody>
          <a:bodyPr/>
          <a:lstStyle/>
          <a:p>
            <a:pPr>
              <a:buNone/>
            </a:pPr>
            <a:r>
              <a:rPr lang="en-US" dirty="0" smtClean="0"/>
              <a:t>Again solve in 3 different ways using:</a:t>
            </a:r>
          </a:p>
          <a:p>
            <a:pPr marL="514350" indent="-514350">
              <a:buFont typeface="+mj-lt"/>
              <a:buAutoNum type="alphaLcPeriod"/>
            </a:pPr>
            <a:r>
              <a:rPr lang="en-US" dirty="0" smtClean="0"/>
              <a:t>A bar or ribbon graph model.</a:t>
            </a:r>
          </a:p>
          <a:p>
            <a:pPr marL="514350" indent="-514350">
              <a:buFont typeface="+mj-lt"/>
              <a:buAutoNum type="alphaLcPeriod"/>
            </a:pPr>
            <a:endParaRPr lang="en-US" dirty="0" smtClean="0"/>
          </a:p>
          <a:p>
            <a:pPr marL="514350" indent="-514350">
              <a:buFont typeface="+mj-lt"/>
              <a:buAutoNum type="alphaLcPeriod"/>
            </a:pPr>
            <a:r>
              <a:rPr lang="en-US" dirty="0" smtClean="0"/>
              <a:t>A number line model.</a:t>
            </a:r>
          </a:p>
          <a:p>
            <a:pPr marL="514350" indent="-514350">
              <a:buFont typeface="+mj-lt"/>
              <a:buAutoNum type="alphaLcPeriod"/>
            </a:pPr>
            <a:endParaRPr lang="en-US" dirty="0" smtClean="0"/>
          </a:p>
          <a:p>
            <a:pPr marL="514350" indent="-514350">
              <a:buFont typeface="+mj-lt"/>
              <a:buAutoNum type="alphaLcPeriod"/>
            </a:pPr>
            <a:r>
              <a:rPr lang="en-US" dirty="0" smtClean="0"/>
              <a:t>Fractional multiplication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971800"/>
            <a:ext cx="36576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27432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a:endCxn id="2" idx="2"/>
          </p:cNvCxnSpPr>
          <p:nvPr/>
        </p:nvCxnSpPr>
        <p:spPr bwMode="auto">
          <a:xfrm>
            <a:off x="36576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5720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Right Brace 25"/>
          <p:cNvSpPr/>
          <p:nvPr/>
        </p:nvSpPr>
        <p:spPr bwMode="auto">
          <a:xfrm rot="5400000" flipH="1">
            <a:off x="2868284" y="1191884"/>
            <a:ext cx="664232" cy="27432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 name="TextBox 26"/>
          <p:cNvSpPr txBox="1"/>
          <p:nvPr/>
        </p:nvSpPr>
        <p:spPr>
          <a:xfrm>
            <a:off x="2819400" y="1828800"/>
            <a:ext cx="902811" cy="369332"/>
          </a:xfrm>
          <a:prstGeom prst="rect">
            <a:avLst/>
          </a:prstGeom>
          <a:noFill/>
        </p:spPr>
        <p:txBody>
          <a:bodyPr wrap="none" rtlCol="0">
            <a:spAutoFit/>
          </a:bodyPr>
          <a:lstStyle/>
          <a:p>
            <a:r>
              <a:rPr lang="en-US" dirty="0" smtClean="0"/>
              <a:t>¾ mile</a:t>
            </a:r>
            <a:endParaRPr lang="en-US" dirty="0"/>
          </a:p>
        </p:txBody>
      </p:sp>
      <p:sp>
        <p:nvSpPr>
          <p:cNvPr id="21" name="Rectangle 20"/>
          <p:cNvSpPr/>
          <p:nvPr/>
        </p:nvSpPr>
        <p:spPr bwMode="auto">
          <a:xfrm>
            <a:off x="1828800" y="4343400"/>
            <a:ext cx="6096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2438400" y="4343400"/>
            <a:ext cx="5334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2971800" y="4343400"/>
            <a:ext cx="5334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3505200" y="4343400"/>
            <a:ext cx="5334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9" name="TextBox 18"/>
          <p:cNvSpPr txBox="1"/>
          <p:nvPr/>
        </p:nvSpPr>
        <p:spPr>
          <a:xfrm>
            <a:off x="1828800" y="3657600"/>
            <a:ext cx="5105400" cy="276999"/>
          </a:xfrm>
          <a:prstGeom prst="rect">
            <a:avLst/>
          </a:prstGeom>
          <a:noFill/>
        </p:spPr>
        <p:txBody>
          <a:bodyPr wrap="square" rtlCol="0">
            <a:spAutoFit/>
          </a:bodyPr>
          <a:lstStyle/>
          <a:p>
            <a:r>
              <a:rPr lang="en-US" sz="1200" dirty="0" smtClean="0"/>
              <a:t>We want the numerator to be divisible by 5 , 3/4 = 3x5/4x5 = 15/20 </a:t>
            </a:r>
            <a:endParaRPr lang="en-US" sz="1200" dirty="0"/>
          </a:p>
        </p:txBody>
      </p:sp>
      <p:sp>
        <p:nvSpPr>
          <p:cNvPr id="24" name="Rectangle 23"/>
          <p:cNvSpPr/>
          <p:nvPr/>
        </p:nvSpPr>
        <p:spPr bwMode="auto">
          <a:xfrm>
            <a:off x="4038600" y="4343400"/>
            <a:ext cx="5334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Right Brace 24"/>
          <p:cNvSpPr/>
          <p:nvPr/>
        </p:nvSpPr>
        <p:spPr bwMode="auto">
          <a:xfrm>
            <a:off x="4648200" y="4343400"/>
            <a:ext cx="304800" cy="4572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TextBox 28"/>
          <p:cNvSpPr txBox="1"/>
          <p:nvPr/>
        </p:nvSpPr>
        <p:spPr>
          <a:xfrm>
            <a:off x="5029200" y="4419600"/>
            <a:ext cx="631904" cy="307777"/>
          </a:xfrm>
          <a:prstGeom prst="rect">
            <a:avLst/>
          </a:prstGeom>
          <a:noFill/>
        </p:spPr>
        <p:txBody>
          <a:bodyPr wrap="none" rtlCol="0">
            <a:spAutoFit/>
          </a:bodyPr>
          <a:lstStyle/>
          <a:p>
            <a:r>
              <a:rPr lang="en-US" sz="1400" dirty="0" smtClean="0"/>
              <a:t>15/20</a:t>
            </a:r>
            <a:endParaRPr lang="en-US" sz="1400" dirty="0"/>
          </a:p>
        </p:txBody>
      </p:sp>
      <p:sp>
        <p:nvSpPr>
          <p:cNvPr id="31" name="Right Brace 30"/>
          <p:cNvSpPr/>
          <p:nvPr/>
        </p:nvSpPr>
        <p:spPr bwMode="auto">
          <a:xfrm rot="16200000" flipH="1">
            <a:off x="2019300" y="4686300"/>
            <a:ext cx="228600" cy="6096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TextBox 31"/>
          <p:cNvSpPr txBox="1"/>
          <p:nvPr/>
        </p:nvSpPr>
        <p:spPr>
          <a:xfrm>
            <a:off x="1905000" y="5181600"/>
            <a:ext cx="532518" cy="307777"/>
          </a:xfrm>
          <a:prstGeom prst="rect">
            <a:avLst/>
          </a:prstGeom>
          <a:noFill/>
        </p:spPr>
        <p:txBody>
          <a:bodyPr wrap="none" rtlCol="0">
            <a:spAutoFit/>
          </a:bodyPr>
          <a:lstStyle/>
          <a:p>
            <a:r>
              <a:rPr lang="en-US" sz="1400" dirty="0" smtClean="0"/>
              <a:t>3/20</a:t>
            </a:r>
            <a:endParaRPr lang="en-US" sz="1400" dirty="0"/>
          </a:p>
        </p:txBody>
      </p:sp>
      <p:cxnSp>
        <p:nvCxnSpPr>
          <p:cNvPr id="37" name="Straight Connector 36"/>
          <p:cNvCxnSpPr/>
          <p:nvPr/>
        </p:nvCxnSpPr>
        <p:spPr bwMode="auto">
          <a:xfrm>
            <a:off x="1219200" y="6172200"/>
            <a:ext cx="426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Arc 39"/>
          <p:cNvSpPr/>
          <p:nvPr/>
        </p:nvSpPr>
        <p:spPr bwMode="auto">
          <a:xfrm>
            <a:off x="3429000" y="5791200"/>
            <a:ext cx="609600" cy="838200"/>
          </a:xfrm>
          <a:prstGeom prst="arc">
            <a:avLst>
              <a:gd name="adj1" fmla="val 10866099"/>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1" name="Arc 40"/>
          <p:cNvSpPr/>
          <p:nvPr/>
        </p:nvSpPr>
        <p:spPr bwMode="auto">
          <a:xfrm>
            <a:off x="4038600" y="5791200"/>
            <a:ext cx="533400" cy="762000"/>
          </a:xfrm>
          <a:prstGeom prst="arc">
            <a:avLst>
              <a:gd name="adj1" fmla="val 10866099"/>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2" name="Arc 41"/>
          <p:cNvSpPr/>
          <p:nvPr/>
        </p:nvSpPr>
        <p:spPr bwMode="auto">
          <a:xfrm>
            <a:off x="2895600" y="5791200"/>
            <a:ext cx="533400" cy="762000"/>
          </a:xfrm>
          <a:prstGeom prst="arc">
            <a:avLst>
              <a:gd name="adj1" fmla="val 10866099"/>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3" name="Arc 42"/>
          <p:cNvSpPr/>
          <p:nvPr/>
        </p:nvSpPr>
        <p:spPr bwMode="auto">
          <a:xfrm>
            <a:off x="2362200" y="5791200"/>
            <a:ext cx="533400" cy="762000"/>
          </a:xfrm>
          <a:prstGeom prst="arc">
            <a:avLst>
              <a:gd name="adj1" fmla="val 10866099"/>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4" name="Arc 43"/>
          <p:cNvSpPr/>
          <p:nvPr/>
        </p:nvSpPr>
        <p:spPr bwMode="auto">
          <a:xfrm>
            <a:off x="1828800" y="5791200"/>
            <a:ext cx="533400" cy="762000"/>
          </a:xfrm>
          <a:prstGeom prst="arc">
            <a:avLst>
              <a:gd name="adj1" fmla="val 10866099"/>
              <a:gd name="adj2"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TextBox 44"/>
          <p:cNvSpPr txBox="1"/>
          <p:nvPr/>
        </p:nvSpPr>
        <p:spPr>
          <a:xfrm>
            <a:off x="1676400" y="6248400"/>
            <a:ext cx="312906" cy="369332"/>
          </a:xfrm>
          <a:prstGeom prst="rect">
            <a:avLst/>
          </a:prstGeom>
          <a:noFill/>
        </p:spPr>
        <p:txBody>
          <a:bodyPr wrap="none" rtlCol="0">
            <a:spAutoFit/>
          </a:bodyPr>
          <a:lstStyle/>
          <a:p>
            <a:r>
              <a:rPr lang="en-US" dirty="0" smtClean="0"/>
              <a:t>0</a:t>
            </a:r>
            <a:endParaRPr lang="en-US" dirty="0"/>
          </a:p>
        </p:txBody>
      </p:sp>
      <p:sp>
        <p:nvSpPr>
          <p:cNvPr id="46" name="TextBox 45"/>
          <p:cNvSpPr txBox="1"/>
          <p:nvPr/>
        </p:nvSpPr>
        <p:spPr>
          <a:xfrm>
            <a:off x="4343400" y="6172200"/>
            <a:ext cx="505267" cy="369332"/>
          </a:xfrm>
          <a:prstGeom prst="rect">
            <a:avLst/>
          </a:prstGeom>
          <a:noFill/>
        </p:spPr>
        <p:txBody>
          <a:bodyPr wrap="none" rtlCol="0">
            <a:spAutoFit/>
          </a:bodyPr>
          <a:lstStyle/>
          <a:p>
            <a:r>
              <a:rPr lang="en-US" dirty="0" smtClean="0"/>
              <a:t>3/4</a:t>
            </a:r>
            <a:endParaRPr lang="en-US" dirty="0"/>
          </a:p>
        </p:txBody>
      </p:sp>
      <p:sp>
        <p:nvSpPr>
          <p:cNvPr id="47" name="TextBox 46"/>
          <p:cNvSpPr txBox="1"/>
          <p:nvPr/>
        </p:nvSpPr>
        <p:spPr>
          <a:xfrm>
            <a:off x="5334000" y="6172200"/>
            <a:ext cx="312906" cy="369332"/>
          </a:xfrm>
          <a:prstGeom prst="rect">
            <a:avLst/>
          </a:prstGeom>
          <a:noFill/>
        </p:spPr>
        <p:txBody>
          <a:bodyPr wrap="none" rtlCol="0">
            <a:spAutoFit/>
          </a:bodyPr>
          <a:lstStyle/>
          <a:p>
            <a:r>
              <a:rPr lang="en-US" dirty="0" smtClean="0"/>
              <a:t>1</a:t>
            </a:r>
            <a:endParaRPr lang="en-US" dirty="0"/>
          </a:p>
        </p:txBody>
      </p:sp>
      <p:sp>
        <p:nvSpPr>
          <p:cNvPr id="48" name="TextBox 47"/>
          <p:cNvSpPr txBox="1"/>
          <p:nvPr/>
        </p:nvSpPr>
        <p:spPr>
          <a:xfrm>
            <a:off x="2057400" y="6248400"/>
            <a:ext cx="633507" cy="369332"/>
          </a:xfrm>
          <a:prstGeom prst="rect">
            <a:avLst/>
          </a:prstGeom>
          <a:noFill/>
        </p:spPr>
        <p:txBody>
          <a:bodyPr wrap="none" rtlCol="0">
            <a:spAutoFit/>
          </a:bodyPr>
          <a:lstStyle/>
          <a:p>
            <a:r>
              <a:rPr lang="en-US" dirty="0" smtClean="0"/>
              <a:t>3/20</a:t>
            </a:r>
            <a:endParaRPr lang="en-US" dirty="0"/>
          </a:p>
        </p:txBody>
      </p:sp>
      <p:cxnSp>
        <p:nvCxnSpPr>
          <p:cNvPr id="51" name="Straight Connector 50"/>
          <p:cNvCxnSpPr>
            <a:stCxn id="42" idx="2"/>
            <a:endCxn id="41" idx="0"/>
          </p:cNvCxnSpPr>
          <p:nvPr/>
        </p:nvCxnSpPr>
        <p:spPr bwMode="auto">
          <a:xfrm flipV="1">
            <a:off x="3429000" y="6167072"/>
            <a:ext cx="609624" cy="512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distance between Rosa’s house and her school is 3/4 mile. She ran 1/5 of the way to school. How many miles did she run</a:t>
            </a:r>
            <a:r>
              <a:rPr lang="en-US" sz="2800" dirty="0" smtClean="0"/>
              <a:t>?</a:t>
            </a:r>
            <a:endParaRPr lang="en-US" sz="2800" dirty="0"/>
          </a:p>
        </p:txBody>
      </p:sp>
      <p:sp>
        <p:nvSpPr>
          <p:cNvPr id="3" name="Content Placeholder 2"/>
          <p:cNvSpPr>
            <a:spLocks noGrp="1"/>
          </p:cNvSpPr>
          <p:nvPr>
            <p:ph idx="1"/>
          </p:nvPr>
        </p:nvSpPr>
        <p:spPr/>
        <p:txBody>
          <a:bodyPr/>
          <a:lstStyle/>
          <a:p>
            <a:pPr>
              <a:buNone/>
            </a:pPr>
            <a:r>
              <a:rPr lang="en-US" dirty="0" smtClean="0"/>
              <a:t>	This task is more complex because it does require students to subdivide the unit fraction used in forming 3/4 in order to find 1/5 of 3/4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5136</TotalTime>
  <Words>595</Words>
  <Application>Microsoft Office PowerPoint</Application>
  <PresentationFormat>On-screen Show (4:3)</PresentationFormat>
  <Paragraphs>100</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Capsules</vt:lpstr>
      <vt:lpstr>Acrobat Document</vt:lpstr>
      <vt:lpstr>Bitmap Image</vt:lpstr>
      <vt:lpstr>Preparing for Success in Algebra  English Language Learners in Mathematics</vt:lpstr>
      <vt:lpstr>Slide 2</vt:lpstr>
      <vt:lpstr>Slide 3</vt:lpstr>
      <vt:lpstr>The distance between Rosa’s house and her school is 3/4 mile. She ran 1/3 of the way to school. How many miles did she run?</vt:lpstr>
      <vt:lpstr>Slide 5</vt:lpstr>
      <vt:lpstr>The distance between Rosa’s house and her school is 3/4 mile. She ran 1/3 of the way to school. How many miles did she run?</vt:lpstr>
      <vt:lpstr>The distance between Rosa’s house and her school is 3/4 mile. She ran 1/5 of the way to school. How many miles did she run?</vt:lpstr>
      <vt:lpstr>Slide 8</vt:lpstr>
      <vt:lpstr>The distance between Rosa’s house and her school is 3/4 mile. She ran 1/5 of the way to school. How many miles did she run?</vt:lpstr>
      <vt:lpstr>The distance between Rosa’s house and her school is 1 and 1/2 miles. She ran 1/4 of the way to school. How many miles did she run?</vt:lpstr>
      <vt:lpstr>Slide 11</vt:lpstr>
      <vt:lpstr>The distance between Rosa’s house and her school is 1 and 1/2 miles. She ran 1/4 of the way to school. How many miles did she run?</vt:lpstr>
      <vt:lpstr>Apply and extend previous understandings of division to divide unit fractions by whole numbers and whole numbers by unit fractions.</vt:lpstr>
      <vt:lpstr>Interpret division of a whole number by a unit fraction, and compute such quotients</vt:lpstr>
      <vt:lpstr>Solve real world problems involving division of unit fractions by non-zero whole numbers and division of whole numbers by unit fractions,</vt:lpstr>
      <vt:lpstr>Slide 16</vt:lpstr>
      <vt:lpstr>Carefully plot a point for each mixture on a coordinate plane like the one that is shown in the figure. (Graph paper might help.)</vt:lpstr>
      <vt:lpstr>The students made two different shades: mixtures A and C are the same, and mixtures B, D, and E are the same.   To make A and C, you add 2 parts blue to 1 part yellow. To make mixtures B, D, and E, you add 3/2 parts blue to 1 part yellow. Mixtures A and C are the bluest because you add more blue paint to the same amount of yellow paint. </vt:lpstr>
      <vt:lpstr>San Lorenzo Valley Graduation</vt:lpstr>
      <vt:lpstr>Slide 20</vt:lpstr>
      <vt:lpstr>Slide 21</vt:lpstr>
    </vt:vector>
  </TitlesOfParts>
  <Company>UCSD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Success in Algebra KICK-OFF EVENT!</dc:title>
  <dc:creator>cjimenez</dc:creator>
  <cp:lastModifiedBy>John</cp:lastModifiedBy>
  <cp:revision>53</cp:revision>
  <dcterms:created xsi:type="dcterms:W3CDTF">2009-04-17T21:11:58Z</dcterms:created>
  <dcterms:modified xsi:type="dcterms:W3CDTF">2012-03-16T04:38:38Z</dcterms:modified>
</cp:coreProperties>
</file>